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36"/>
  </p:notesMasterIdLst>
  <p:sldIdLst>
    <p:sldId id="262" r:id="rId6"/>
    <p:sldId id="257" r:id="rId7"/>
    <p:sldId id="258" r:id="rId8"/>
    <p:sldId id="259" r:id="rId9"/>
    <p:sldId id="260" r:id="rId10"/>
    <p:sldId id="261" r:id="rId11"/>
    <p:sldId id="263" r:id="rId12"/>
    <p:sldId id="264"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4B"/>
    <a:srgbClr val="F26000"/>
    <a:srgbClr val="AA53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autoAdjust="0"/>
  </p:normalViewPr>
  <p:slideViewPr>
    <p:cSldViewPr snapToGrid="0" snapToObjects="1">
      <p:cViewPr varScale="1">
        <p:scale>
          <a:sx n="131" d="100"/>
          <a:sy n="131" d="100"/>
        </p:scale>
        <p:origin x="376" y="18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9591A-F911-4120-B0FB-13AFB38DFC86}"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FA488-4516-499A-AD4D-F11EB0AFCF9D}" type="slidenum">
              <a:rPr lang="en-US" smtClean="0"/>
              <a:t>‹#›</a:t>
            </a:fld>
            <a:endParaRPr lang="en-US"/>
          </a:p>
        </p:txBody>
      </p:sp>
    </p:spTree>
    <p:extLst>
      <p:ext uri="{BB962C8B-B14F-4D97-AF65-F5344CB8AC3E}">
        <p14:creationId xmlns:p14="http://schemas.microsoft.com/office/powerpoint/2010/main" val="246384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2FA488-4516-499A-AD4D-F11EB0AFCF9D}" type="slidenum">
              <a:rPr lang="en-US" smtClean="0"/>
              <a:t>1</a:t>
            </a:fld>
            <a:endParaRPr lang="en-US"/>
          </a:p>
        </p:txBody>
      </p:sp>
    </p:spTree>
    <p:extLst>
      <p:ext uri="{BB962C8B-B14F-4D97-AF65-F5344CB8AC3E}">
        <p14:creationId xmlns:p14="http://schemas.microsoft.com/office/powerpoint/2010/main" val="97140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ark_L">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82133" y="4206793"/>
            <a:ext cx="10205156" cy="835131"/>
          </a:xfrm>
        </p:spPr>
        <p:txBody>
          <a:bodyPr>
            <a:normAutofit/>
          </a:bodyPr>
          <a:lstStyle>
            <a:lvl1pPr algn="ctr">
              <a:defRPr sz="3200" b="1">
                <a:solidFill>
                  <a:schemeClr val="bg1"/>
                </a:solidFill>
                <a:latin typeface="Helvetica" panose="020B0604020202020204" pitchFamily="34" charset="0"/>
                <a:cs typeface="Helvetica" panose="020B0604020202020204" pitchFamily="34" charset="0"/>
              </a:defRPr>
            </a:lvl1pPr>
          </a:lstStyle>
          <a:p>
            <a:r>
              <a:rPr lang="en-US" dirty="0"/>
              <a:t>Presentation Title</a:t>
            </a:r>
          </a:p>
        </p:txBody>
      </p:sp>
      <p:sp>
        <p:nvSpPr>
          <p:cNvPr id="3" name="Subtitle 2"/>
          <p:cNvSpPr>
            <a:spLocks noGrp="1"/>
          </p:cNvSpPr>
          <p:nvPr>
            <p:ph type="subTitle" idx="1" hasCustomPrompt="1"/>
          </p:nvPr>
        </p:nvSpPr>
        <p:spPr>
          <a:xfrm>
            <a:off x="1930402" y="5757331"/>
            <a:ext cx="8421509" cy="457202"/>
          </a:xfrm>
        </p:spPr>
        <p:txBody>
          <a:bodyPr>
            <a:normAutofit/>
          </a:bodyPr>
          <a:lstStyle>
            <a:lvl1pPr marL="0" indent="0" algn="ctr" defTabSz="457200" rtl="0" eaLnBrk="1" latinLnBrk="0" hangingPunct="1">
              <a:spcBef>
                <a:spcPct val="0"/>
              </a:spcBef>
              <a:buNone/>
              <a:defRPr lang="en-US" sz="1600" b="0" kern="1200" dirty="0">
                <a:solidFill>
                  <a:schemeClr val="bg1"/>
                </a:solidFill>
                <a:latin typeface="Helvetica" panose="020B0604020202020204" pitchFamily="34" charset="0"/>
                <a:ea typeface="+mj-ea"/>
                <a:cs typeface="Helvetica"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Instructor Name and Title(s), ABC, DEF, GHI</a:t>
            </a:r>
          </a:p>
        </p:txBody>
      </p:sp>
    </p:spTree>
    <p:extLst>
      <p:ext uri="{BB962C8B-B14F-4D97-AF65-F5344CB8AC3E}">
        <p14:creationId xmlns:p14="http://schemas.microsoft.com/office/powerpoint/2010/main" val="23956643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Examp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592" y="1947333"/>
            <a:ext cx="5680609" cy="41788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090" y="1947333"/>
            <a:ext cx="5633153" cy="41788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800D448A-D197-7F4A-8E84-3B67A649E247}" type="slidenum">
              <a:rPr lang="en-US" smtClean="0"/>
              <a:t>‹#›</a:t>
            </a:fld>
            <a:endParaRPr lang="en-US"/>
          </a:p>
        </p:txBody>
      </p:sp>
      <p:sp>
        <p:nvSpPr>
          <p:cNvPr id="8"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747964"/>
            <a:ext cx="10363200" cy="1362075"/>
          </a:xfrm>
        </p:spPr>
        <p:txBody>
          <a:bodyPr anchor="t"/>
          <a:lstStyle>
            <a:lvl1pPr algn="ctr">
              <a:defRPr sz="4000" b="1" cap="all"/>
            </a:lvl1pPr>
          </a:lstStyle>
          <a:p>
            <a:r>
              <a:rPr lang="en-US" dirty="0"/>
              <a:t>Section Title</a:t>
            </a:r>
          </a:p>
        </p:txBody>
      </p:sp>
      <p:sp>
        <p:nvSpPr>
          <p:cNvPr id="3" name="Text Placeholder 2"/>
          <p:cNvSpPr>
            <a:spLocks noGrp="1"/>
          </p:cNvSpPr>
          <p:nvPr>
            <p:ph type="body" idx="1"/>
          </p:nvPr>
        </p:nvSpPr>
        <p:spPr>
          <a:xfrm>
            <a:off x="963084" y="4425135"/>
            <a:ext cx="10363200" cy="1500187"/>
          </a:xfrm>
        </p:spPr>
        <p:txBody>
          <a:bodyPr anchor="t"/>
          <a:lstStyle>
            <a:lvl1pPr marL="0" indent="0" algn="ctr">
              <a:buNone/>
              <a:defRPr sz="2000">
                <a:solidFill>
                  <a:srgbClr val="F26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599937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78050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56685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ight_L">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ctrTitle" hasCustomPrompt="1"/>
          </p:nvPr>
        </p:nvSpPr>
        <p:spPr>
          <a:xfrm>
            <a:off x="982133" y="4206793"/>
            <a:ext cx="10205156" cy="835131"/>
          </a:xfrm>
        </p:spPr>
        <p:txBody>
          <a:bodyPr>
            <a:normAutofit/>
          </a:bodyPr>
          <a:lstStyle>
            <a:lvl1pPr algn="ctr">
              <a:defRPr sz="3200" b="1">
                <a:solidFill>
                  <a:srgbClr val="00234B"/>
                </a:solidFill>
                <a:latin typeface="Helvetica" panose="020B0604020202020204" pitchFamily="34" charset="0"/>
                <a:cs typeface="Helvetica" panose="020B0604020202020204" pitchFamily="34" charset="0"/>
              </a:defRPr>
            </a:lvl1pPr>
          </a:lstStyle>
          <a:p>
            <a:r>
              <a:rPr lang="en-US" dirty="0"/>
              <a:t>Presentation Title</a:t>
            </a:r>
          </a:p>
        </p:txBody>
      </p:sp>
      <p:sp>
        <p:nvSpPr>
          <p:cNvPr id="11" name="Subtitle 2"/>
          <p:cNvSpPr>
            <a:spLocks noGrp="1"/>
          </p:cNvSpPr>
          <p:nvPr>
            <p:ph type="subTitle" idx="1" hasCustomPrompt="1"/>
          </p:nvPr>
        </p:nvSpPr>
        <p:spPr>
          <a:xfrm>
            <a:off x="1930402" y="5757331"/>
            <a:ext cx="8421509" cy="457202"/>
          </a:xfrm>
        </p:spPr>
        <p:txBody>
          <a:bodyPr>
            <a:normAutofit/>
          </a:bodyPr>
          <a:lstStyle>
            <a:lvl1pPr marL="0" indent="0" algn="ctr" defTabSz="457200" rtl="0" eaLnBrk="1" latinLnBrk="0" hangingPunct="1">
              <a:spcBef>
                <a:spcPct val="0"/>
              </a:spcBef>
              <a:buNone/>
              <a:defRPr lang="en-US" sz="1600" b="0" kern="1200" dirty="0">
                <a:solidFill>
                  <a:srgbClr val="00234B"/>
                </a:solidFill>
                <a:latin typeface="Helvetica" panose="020B0604020202020204" pitchFamily="34" charset="0"/>
                <a:ea typeface="+mj-ea"/>
                <a:cs typeface="Helvetica"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Instructor Name and Title(s), ABC, DEF, GHI</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23794" y="877766"/>
            <a:ext cx="6321834" cy="1097280"/>
          </a:xfrm>
          <a:prstGeom prst="rect">
            <a:avLst/>
          </a:prstGeom>
        </p:spPr>
      </p:pic>
    </p:spTree>
    <p:extLst>
      <p:ext uri="{BB962C8B-B14F-4D97-AF65-F5344CB8AC3E}">
        <p14:creationId xmlns:p14="http://schemas.microsoft.com/office/powerpoint/2010/main" val="7655820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Objective(s)</a:t>
            </a:r>
          </a:p>
        </p:txBody>
      </p:sp>
      <p:sp>
        <p:nvSpPr>
          <p:cNvPr id="3" name="Content Placeholder 2"/>
          <p:cNvSpPr>
            <a:spLocks noGrp="1"/>
          </p:cNvSpPr>
          <p:nvPr>
            <p:ph idx="1" hasCustomPrompt="1"/>
          </p:nvPr>
        </p:nvSpPr>
        <p:spPr/>
        <p:txBody>
          <a:bodyPr anchor="t"/>
          <a:lstStyle>
            <a:lvl1pPr marL="0" indent="0" algn="ctr">
              <a:buNone/>
              <a:defRPr baseline="0"/>
            </a:lvl1pPr>
          </a:lstStyle>
          <a:p>
            <a:pPr lvl="0"/>
            <a:r>
              <a:rPr lang="en-US" dirty="0"/>
              <a:t>“You will use hiring techniques…” or “You will list the various types of…”</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282434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enefi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Benefits</a:t>
            </a:r>
          </a:p>
        </p:txBody>
      </p:sp>
      <p:sp>
        <p:nvSpPr>
          <p:cNvPr id="3" name="Content Placeholder 2"/>
          <p:cNvSpPr>
            <a:spLocks noGrp="1"/>
          </p:cNvSpPr>
          <p:nvPr>
            <p:ph idx="1" hasCustomPrompt="1"/>
          </p:nvPr>
        </p:nvSpPr>
        <p:spPr/>
        <p:txBody>
          <a:bodyPr anchor="t"/>
          <a:lstStyle>
            <a:lvl1pPr marL="0" indent="0" algn="ctr">
              <a:buNone/>
              <a:defRPr baseline="0"/>
            </a:lvl1pPr>
          </a:lstStyle>
          <a:p>
            <a:pPr lvl="0"/>
            <a:r>
              <a:rPr lang="en-US" dirty="0"/>
              <a:t>This statement should describe why this session is important to the learners’ job, the advantages to the learner, organization, customer, etc., and any problems that may arise from performing this task poorly.</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330334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Overview</a:t>
            </a:r>
          </a:p>
        </p:txBody>
      </p:sp>
      <p:sp>
        <p:nvSpPr>
          <p:cNvPr id="3" name="Content Placeholder 2"/>
          <p:cNvSpPr>
            <a:spLocks noGrp="1"/>
          </p:cNvSpPr>
          <p:nvPr>
            <p:ph idx="1" hasCustomPrompt="1"/>
          </p:nvPr>
        </p:nvSpPr>
        <p:spPr/>
        <p:txBody>
          <a:bodyPr anchor="t">
            <a:noAutofit/>
          </a:bodyPr>
          <a:lstStyle>
            <a:lvl1pPr marL="457200" indent="-457200" algn="l">
              <a:buFont typeface="Arial" panose="020B0604020202020204" pitchFamily="34" charset="0"/>
              <a:buChar char="•"/>
              <a:defRPr sz="2800" baseline="0"/>
            </a:lvl1pPr>
          </a:lstStyle>
          <a:p>
            <a:pPr lvl="0"/>
            <a:r>
              <a:rPr lang="en-US" dirty="0"/>
              <a:t>How this topic fits into overall job structure; including when &amp; where this task is performed</a:t>
            </a:r>
          </a:p>
          <a:p>
            <a:pPr lvl="0"/>
            <a:r>
              <a:rPr lang="en-US" dirty="0"/>
              <a:t>Brief overview of content – refer to agenda (next slide)</a:t>
            </a:r>
          </a:p>
          <a:p>
            <a:pPr lvl="0"/>
            <a:r>
              <a:rPr lang="en-US" dirty="0"/>
              <a:t>Explain your role in this session (demo, monitor, coach, etc.)</a:t>
            </a:r>
          </a:p>
          <a:p>
            <a:pPr lvl="0"/>
            <a:r>
              <a:rPr lang="en-US" dirty="0"/>
              <a:t>Point out exercises, practice, additional training learners will need on the job to meet the objective</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157050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
        <p:nvSpPr>
          <p:cNvPr id="5" name="Table Placeholder 4"/>
          <p:cNvSpPr>
            <a:spLocks noGrp="1"/>
          </p:cNvSpPr>
          <p:nvPr>
            <p:ph type="tbl" sz="quarter" idx="13"/>
          </p:nvPr>
        </p:nvSpPr>
        <p:spPr>
          <a:xfrm>
            <a:off x="110591" y="1871663"/>
            <a:ext cx="11934652" cy="4206875"/>
          </a:xfrm>
        </p:spPr>
        <p:txBody>
          <a:bodyPr/>
          <a:lstStyle>
            <a:lvl1pPr marL="0" indent="0">
              <a:buNone/>
              <a:defRPr/>
            </a:lvl1pPr>
          </a:lstStyle>
          <a:p>
            <a:r>
              <a:rPr lang="en-US"/>
              <a:t>Click icon to add table</a:t>
            </a:r>
            <a:endParaRPr lang="en-US" dirty="0"/>
          </a:p>
        </p:txBody>
      </p:sp>
    </p:spTree>
    <p:extLst>
      <p:ext uri="{BB962C8B-B14F-4D97-AF65-F5344CB8AC3E}">
        <p14:creationId xmlns:p14="http://schemas.microsoft.com/office/powerpoint/2010/main" val="2649244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3" name="Content Placeholder 2"/>
          <p:cNvSpPr>
            <a:spLocks noGrp="1"/>
          </p:cNvSpPr>
          <p:nvPr>
            <p:ph idx="1" hasCustomPrompt="1"/>
          </p:nvPr>
        </p:nvSpPr>
        <p:spPr/>
        <p:txBody>
          <a:bodyPr>
            <a:noAutofit/>
          </a:bodyPr>
          <a:lstStyle>
            <a:lvl1pPr>
              <a:defRPr sz="3600" baseline="0"/>
            </a:lvl1pPr>
          </a:lstStyle>
          <a:p>
            <a:pPr lvl="0"/>
            <a:r>
              <a:rPr lang="en-US" dirty="0"/>
              <a:t>Teaching points here, 5 bullets or less</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0D448A-D197-7F4A-8E84-3B67A649E247}" type="slidenum">
              <a:rPr lang="en-US" smtClean="0"/>
              <a:t>‹#›</a:t>
            </a:fld>
            <a:endParaRPr lang="en-US"/>
          </a:p>
        </p:txBody>
      </p:sp>
      <p:sp>
        <p:nvSpPr>
          <p:cNvPr id="5"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
        <p:nvSpPr>
          <p:cNvPr id="7" name="Title 1"/>
          <p:cNvSpPr>
            <a:spLocks noGrp="1"/>
          </p:cNvSpPr>
          <p:nvPr>
            <p:ph type="title" hasCustomPrompt="1"/>
          </p:nvPr>
        </p:nvSpPr>
        <p:spPr>
          <a:xfrm>
            <a:off x="251582" y="870857"/>
            <a:ext cx="11650133" cy="875964"/>
          </a:xfrm>
        </p:spPr>
        <p:txBody>
          <a:bodyPr/>
          <a:lstStyle>
            <a:lvl1pPr>
              <a:defRPr/>
            </a:lvl1pPr>
          </a:lstStyle>
          <a:p>
            <a:r>
              <a:rPr lang="en-US" dirty="0"/>
              <a:t>Content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0D448A-D197-7F4A-8E84-3B67A649E247}" type="slidenum">
              <a:rPr lang="en-US" smtClean="0"/>
              <a:t>‹#›</a:t>
            </a:fld>
            <a:endParaRPr lang="en-US"/>
          </a:p>
        </p:txBody>
      </p:sp>
      <p:sp>
        <p:nvSpPr>
          <p:cNvPr id="5"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40247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82" y="870857"/>
            <a:ext cx="11650133" cy="87596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582" y="2023533"/>
            <a:ext cx="11650133" cy="41026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3" name="Group 12"/>
          <p:cNvGrpSpPr/>
          <p:nvPr userDrawn="1"/>
        </p:nvGrpSpPr>
        <p:grpSpPr>
          <a:xfrm>
            <a:off x="0" y="6257925"/>
            <a:ext cx="12192000" cy="600075"/>
            <a:chOff x="0" y="6257926"/>
            <a:chExt cx="12192000" cy="600075"/>
          </a:xfrm>
        </p:grpSpPr>
        <p:sp>
          <p:nvSpPr>
            <p:cNvPr id="14" name="Rectangle 13">
              <a:extLst>
                <a:ext uri="{FF2B5EF4-FFF2-40B4-BE49-F238E27FC236}">
                  <a16:creationId xmlns:a16="http://schemas.microsoft.com/office/drawing/2014/main" id="{112FB570-FEF3-4DD1-B38B-42DBDD9248F2}"/>
                </a:ext>
              </a:extLst>
            </p:cNvPr>
            <p:cNvSpPr/>
            <p:nvPr userDrawn="1"/>
          </p:nvSpPr>
          <p:spPr>
            <a:xfrm>
              <a:off x="0" y="6267451"/>
              <a:ext cx="12192000" cy="590550"/>
            </a:xfrm>
            <a:prstGeom prst="rect">
              <a:avLst/>
            </a:prstGeom>
            <a:solidFill>
              <a:srgbClr val="0C23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63C5C973-F6DB-4C04-BD6D-28DF38A615F9}"/>
                </a:ext>
              </a:extLst>
            </p:cNvPr>
            <p:cNvCxnSpPr/>
            <p:nvPr userDrawn="1"/>
          </p:nvCxnSpPr>
          <p:spPr>
            <a:xfrm>
              <a:off x="0" y="6257926"/>
              <a:ext cx="12192000" cy="0"/>
            </a:xfrm>
            <a:prstGeom prst="line">
              <a:avLst/>
            </a:prstGeom>
            <a:noFill/>
            <a:ln w="38100" cap="flat" cmpd="sng" algn="ctr">
              <a:solidFill>
                <a:srgbClr val="F15A22"/>
              </a:solidFill>
              <a:prstDash val="solid"/>
              <a:miter lim="800000"/>
            </a:ln>
            <a:effectLst/>
          </p:spPr>
        </p:cxnSp>
      </p:gr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800D448A-D197-7F4A-8E84-3B67A649E247}" type="slidenum">
              <a:rPr lang="en-US" smtClean="0"/>
              <a:pPr/>
              <a:t>‹#›</a:t>
            </a:fld>
            <a:endParaRPr lang="en-US" dirty="0"/>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grpSp>
        <p:nvGrpSpPr>
          <p:cNvPr id="16" name="Group 15"/>
          <p:cNvGrpSpPr/>
          <p:nvPr userDrawn="1"/>
        </p:nvGrpSpPr>
        <p:grpSpPr>
          <a:xfrm flipV="1">
            <a:off x="0" y="0"/>
            <a:ext cx="12192000" cy="600075"/>
            <a:chOff x="0" y="6257926"/>
            <a:chExt cx="12192000" cy="600075"/>
          </a:xfrm>
        </p:grpSpPr>
        <p:sp>
          <p:nvSpPr>
            <p:cNvPr id="20" name="Rectangle 19">
              <a:extLst>
                <a:ext uri="{FF2B5EF4-FFF2-40B4-BE49-F238E27FC236}">
                  <a16:creationId xmlns:a16="http://schemas.microsoft.com/office/drawing/2014/main" id="{112FB570-FEF3-4DD1-B38B-42DBDD9248F2}"/>
                </a:ext>
              </a:extLst>
            </p:cNvPr>
            <p:cNvSpPr/>
            <p:nvPr userDrawn="1"/>
          </p:nvSpPr>
          <p:spPr>
            <a:xfrm>
              <a:off x="0" y="6267451"/>
              <a:ext cx="12192000" cy="590550"/>
            </a:xfrm>
            <a:prstGeom prst="rect">
              <a:avLst/>
            </a:prstGeom>
            <a:solidFill>
              <a:srgbClr val="0C23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63C5C973-F6DB-4C04-BD6D-28DF38A615F9}"/>
                </a:ext>
              </a:extLst>
            </p:cNvPr>
            <p:cNvCxnSpPr/>
            <p:nvPr userDrawn="1"/>
          </p:nvCxnSpPr>
          <p:spPr>
            <a:xfrm>
              <a:off x="0" y="6257926"/>
              <a:ext cx="12192000" cy="0"/>
            </a:xfrm>
            <a:prstGeom prst="line">
              <a:avLst/>
            </a:prstGeom>
            <a:noFill/>
            <a:ln w="38100" cap="flat" cmpd="sng" algn="ctr">
              <a:solidFill>
                <a:srgbClr val="F15A22"/>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50" r:id="rId7"/>
    <p:sldLayoutId id="2147483655" r:id="rId8"/>
    <p:sldLayoutId id="2147483667" r:id="rId9"/>
    <p:sldLayoutId id="2147483652" r:id="rId10"/>
    <p:sldLayoutId id="2147483651" r:id="rId11"/>
    <p:sldLayoutId id="2147483668" r:id="rId12"/>
    <p:sldLayoutId id="2147483669" r:id="rId13"/>
    <p:sldLayoutId id="2147483670" r:id="rId1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AB25C7-80F2-4542-B805-7866545D3E9D}"/>
              </a:ext>
            </a:extLst>
          </p:cNvPr>
          <p:cNvSpPr>
            <a:spLocks noGrp="1"/>
          </p:cNvSpPr>
          <p:nvPr>
            <p:ph type="ctrTitle"/>
          </p:nvPr>
        </p:nvSpPr>
        <p:spPr>
          <a:xfrm>
            <a:off x="1038578" y="2342823"/>
            <a:ext cx="10205156" cy="835131"/>
          </a:xfrm>
        </p:spPr>
        <p:txBody>
          <a:bodyPr>
            <a:normAutofit/>
          </a:bodyPr>
          <a:lstStyle/>
          <a:p>
            <a:r>
              <a:rPr lang="en-US" sz="3400" dirty="0"/>
              <a:t>Colors</a:t>
            </a:r>
          </a:p>
        </p:txBody>
      </p:sp>
      <p:sp>
        <p:nvSpPr>
          <p:cNvPr id="9" name="Subtitle 8">
            <a:extLst>
              <a:ext uri="{FF2B5EF4-FFF2-40B4-BE49-F238E27FC236}">
                <a16:creationId xmlns:a16="http://schemas.microsoft.com/office/drawing/2014/main" id="{16E9A711-2FCD-444E-BE9A-ADBC81A84B09}"/>
              </a:ext>
            </a:extLst>
          </p:cNvPr>
          <p:cNvSpPr>
            <a:spLocks noGrp="1"/>
          </p:cNvSpPr>
          <p:nvPr>
            <p:ph type="subTitle" idx="1"/>
          </p:nvPr>
        </p:nvSpPr>
        <p:spPr>
          <a:xfrm>
            <a:off x="1930401" y="4221608"/>
            <a:ext cx="8421509" cy="1616484"/>
          </a:xfrm>
        </p:spPr>
        <p:txBody>
          <a:bodyPr>
            <a:normAutofit/>
          </a:bodyPr>
          <a:lstStyle/>
          <a:p>
            <a:r>
              <a:rPr lang="en-US" sz="2400" dirty="0"/>
              <a:t>Ashwin Malshe, PhD</a:t>
            </a:r>
          </a:p>
        </p:txBody>
      </p:sp>
    </p:spTree>
    <p:extLst>
      <p:ext uri="{BB962C8B-B14F-4D97-AF65-F5344CB8AC3E}">
        <p14:creationId xmlns:p14="http://schemas.microsoft.com/office/powerpoint/2010/main" val="22947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pasted-image.png"/>
          <p:cNvGrpSpPr/>
          <p:nvPr/>
        </p:nvGrpSpPr>
        <p:grpSpPr>
          <a:xfrm>
            <a:off x="881936" y="778669"/>
            <a:ext cx="4463970" cy="3060886"/>
            <a:chOff x="0" y="0"/>
            <a:chExt cx="6348756" cy="4353259"/>
          </a:xfrm>
        </p:grpSpPr>
        <p:pic>
          <p:nvPicPr>
            <p:cNvPr id="169" name="pasted-image.png" descr="pasted-image.png"/>
            <p:cNvPicPr>
              <a:picLocks noChangeAspect="1"/>
            </p:cNvPicPr>
            <p:nvPr/>
          </p:nvPicPr>
          <p:blipFill>
            <a:blip r:embed="rId2"/>
            <a:stretch>
              <a:fillRect/>
            </a:stretch>
          </p:blipFill>
          <p:spPr>
            <a:xfrm>
              <a:off x="139700" y="165100"/>
              <a:ext cx="6069357" cy="4023060"/>
            </a:xfrm>
            <a:prstGeom prst="rect">
              <a:avLst/>
            </a:prstGeom>
            <a:ln>
              <a:noFill/>
            </a:ln>
            <a:effectLst/>
          </p:spPr>
        </p:pic>
        <p:pic>
          <p:nvPicPr>
            <p:cNvPr id="168" name="pasted-image.png" descr="pasted-image.png"/>
            <p:cNvPicPr>
              <a:picLocks/>
            </p:cNvPicPr>
            <p:nvPr/>
          </p:nvPicPr>
          <p:blipFill>
            <a:blip r:embed="rId3"/>
            <a:stretch>
              <a:fillRect/>
            </a:stretch>
          </p:blipFill>
          <p:spPr>
            <a:xfrm>
              <a:off x="0" y="0"/>
              <a:ext cx="6348757" cy="4353260"/>
            </a:xfrm>
            <a:prstGeom prst="rect">
              <a:avLst/>
            </a:prstGeom>
            <a:effectLst/>
          </p:spPr>
        </p:pic>
      </p:grpSp>
      <p:grpSp>
        <p:nvGrpSpPr>
          <p:cNvPr id="173" name="pasted-image.png"/>
          <p:cNvGrpSpPr/>
          <p:nvPr/>
        </p:nvGrpSpPr>
        <p:grpSpPr>
          <a:xfrm>
            <a:off x="6255236" y="2914612"/>
            <a:ext cx="4660424" cy="3243823"/>
            <a:chOff x="0" y="0"/>
            <a:chExt cx="6628156" cy="4613436"/>
          </a:xfrm>
        </p:grpSpPr>
        <p:pic>
          <p:nvPicPr>
            <p:cNvPr id="172" name="pasted-image.png" descr="pasted-image.png"/>
            <p:cNvPicPr>
              <a:picLocks noChangeAspect="1"/>
            </p:cNvPicPr>
            <p:nvPr/>
          </p:nvPicPr>
          <p:blipFill>
            <a:blip r:embed="rId4"/>
            <a:stretch>
              <a:fillRect/>
            </a:stretch>
          </p:blipFill>
          <p:spPr>
            <a:xfrm>
              <a:off x="139700" y="165100"/>
              <a:ext cx="6348757" cy="4283237"/>
            </a:xfrm>
            <a:prstGeom prst="rect">
              <a:avLst/>
            </a:prstGeom>
            <a:ln>
              <a:noFill/>
            </a:ln>
            <a:effectLst/>
          </p:spPr>
        </p:pic>
        <p:pic>
          <p:nvPicPr>
            <p:cNvPr id="171" name="pasted-image.png" descr="pasted-image.png"/>
            <p:cNvPicPr>
              <a:picLocks/>
            </p:cNvPicPr>
            <p:nvPr/>
          </p:nvPicPr>
          <p:blipFill>
            <a:blip r:embed="rId5"/>
            <a:stretch>
              <a:fillRect/>
            </a:stretch>
          </p:blipFill>
          <p:spPr>
            <a:xfrm>
              <a:off x="-1" y="0"/>
              <a:ext cx="6628158" cy="4613437"/>
            </a:xfrm>
            <a:prstGeom prst="rect">
              <a:avLst/>
            </a:prstGeom>
            <a:effectLst/>
          </p:spPr>
        </p:pic>
      </p:grpSp>
      <p:sp>
        <p:nvSpPr>
          <p:cNvPr id="174" name="Brightness Contrast"/>
          <p:cNvSpPr txBox="1"/>
          <p:nvPr/>
        </p:nvSpPr>
        <p:spPr>
          <a:xfrm>
            <a:off x="5444131" y="1586026"/>
            <a:ext cx="3230051" cy="50302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2800"/>
              <a:t>Brightness Contrast</a:t>
            </a:r>
          </a:p>
        </p:txBody>
      </p:sp>
      <p:sp>
        <p:nvSpPr>
          <p:cNvPr id="175" name="Chromatic Contrast"/>
          <p:cNvSpPr txBox="1"/>
          <p:nvPr/>
        </p:nvSpPr>
        <p:spPr>
          <a:xfrm>
            <a:off x="2766025" y="4517440"/>
            <a:ext cx="3170741" cy="50302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2800" dirty="0"/>
              <a:t>Chromatic Contrast</a:t>
            </a:r>
          </a:p>
        </p:txBody>
      </p:sp>
    </p:spTree>
    <p:extLst>
      <p:ext uri="{BB962C8B-B14F-4D97-AF65-F5344CB8AC3E}">
        <p14:creationId xmlns:p14="http://schemas.microsoft.com/office/powerpoint/2010/main" val="290500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ensitivity to Spatial Detail"/>
          <p:cNvSpPr txBox="1">
            <a:spLocks noGrp="1"/>
          </p:cNvSpPr>
          <p:nvPr>
            <p:ph type="title"/>
          </p:nvPr>
        </p:nvSpPr>
        <p:spPr>
          <a:xfrm>
            <a:off x="258417" y="665922"/>
            <a:ext cx="11549270" cy="666904"/>
          </a:xfrm>
          <a:prstGeom prst="rect">
            <a:avLst/>
          </a:prstGeom>
        </p:spPr>
        <p:txBody>
          <a:bodyPr>
            <a:normAutofit fontScale="90000"/>
          </a:bodyPr>
          <a:lstStyle>
            <a:lvl1pPr defTabSz="537463">
              <a:defRPr sz="7360"/>
            </a:lvl1pPr>
          </a:lstStyle>
          <a:p>
            <a:r>
              <a:rPr dirty="0"/>
              <a:t>Sensitivity to Spatial Detail</a:t>
            </a:r>
          </a:p>
        </p:txBody>
      </p:sp>
      <p:grpSp>
        <p:nvGrpSpPr>
          <p:cNvPr id="180" name="pasted-image.png"/>
          <p:cNvGrpSpPr/>
          <p:nvPr/>
        </p:nvGrpSpPr>
        <p:grpSpPr>
          <a:xfrm>
            <a:off x="3247430" y="1482328"/>
            <a:ext cx="5697141" cy="5045273"/>
            <a:chOff x="0" y="0"/>
            <a:chExt cx="8102600" cy="7175500"/>
          </a:xfrm>
        </p:grpSpPr>
        <p:pic>
          <p:nvPicPr>
            <p:cNvPr id="179" name="pasted-image.png" descr="pasted-image.png"/>
            <p:cNvPicPr>
              <a:picLocks noChangeAspect="1"/>
            </p:cNvPicPr>
            <p:nvPr/>
          </p:nvPicPr>
          <p:blipFill>
            <a:blip r:embed="rId2"/>
            <a:stretch>
              <a:fillRect/>
            </a:stretch>
          </p:blipFill>
          <p:spPr>
            <a:xfrm>
              <a:off x="139700" y="165100"/>
              <a:ext cx="7823200" cy="6845300"/>
            </a:xfrm>
            <a:prstGeom prst="rect">
              <a:avLst/>
            </a:prstGeom>
            <a:ln>
              <a:noFill/>
            </a:ln>
            <a:effectLst/>
          </p:spPr>
        </p:pic>
        <p:pic>
          <p:nvPicPr>
            <p:cNvPr id="178" name="pasted-image.png" descr="pasted-image.png"/>
            <p:cNvPicPr>
              <a:picLocks/>
            </p:cNvPicPr>
            <p:nvPr/>
          </p:nvPicPr>
          <p:blipFill>
            <a:blip r:embed="rId3"/>
            <a:stretch>
              <a:fillRect/>
            </a:stretch>
          </p:blipFill>
          <p:spPr>
            <a:xfrm>
              <a:off x="0" y="0"/>
              <a:ext cx="8102600" cy="7175500"/>
            </a:xfrm>
            <a:prstGeom prst="rect">
              <a:avLst/>
            </a:prstGeom>
            <a:effectLst/>
          </p:spPr>
        </p:pic>
      </p:grpSp>
    </p:spTree>
    <p:extLst>
      <p:ext uri="{BB962C8B-B14F-4D97-AF65-F5344CB8AC3E}">
        <p14:creationId xmlns:p14="http://schemas.microsoft.com/office/powerpoint/2010/main" val="707980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asted-image.png" descr="pasted-image.png"/>
          <p:cNvPicPr>
            <a:picLocks noChangeAspect="1"/>
          </p:cNvPicPr>
          <p:nvPr/>
        </p:nvPicPr>
        <p:blipFill>
          <a:blip r:embed="rId2"/>
          <a:stretch>
            <a:fillRect/>
          </a:stretch>
        </p:blipFill>
        <p:spPr>
          <a:xfrm>
            <a:off x="3341192" y="986731"/>
            <a:ext cx="5509617" cy="4822031"/>
          </a:xfrm>
          <a:prstGeom prst="rect">
            <a:avLst/>
          </a:prstGeom>
          <a:ln w="12700">
            <a:miter lim="400000"/>
          </a:ln>
        </p:spPr>
      </p:pic>
    </p:spTree>
    <p:extLst>
      <p:ext uri="{BB962C8B-B14F-4D97-AF65-F5344CB8AC3E}">
        <p14:creationId xmlns:p14="http://schemas.microsoft.com/office/powerpoint/2010/main" val="204804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pasted-image.png"/>
          <p:cNvGrpSpPr/>
          <p:nvPr/>
        </p:nvGrpSpPr>
        <p:grpSpPr>
          <a:xfrm>
            <a:off x="4658321" y="714375"/>
            <a:ext cx="2875359" cy="5366742"/>
            <a:chOff x="0" y="0"/>
            <a:chExt cx="4089400" cy="7632700"/>
          </a:xfrm>
        </p:grpSpPr>
        <p:pic>
          <p:nvPicPr>
            <p:cNvPr id="185" name="pasted-image.png" descr="pasted-image.png"/>
            <p:cNvPicPr>
              <a:picLocks noChangeAspect="1"/>
            </p:cNvPicPr>
            <p:nvPr/>
          </p:nvPicPr>
          <p:blipFill>
            <a:blip r:embed="rId2"/>
            <a:stretch>
              <a:fillRect/>
            </a:stretch>
          </p:blipFill>
          <p:spPr>
            <a:xfrm>
              <a:off x="139700" y="165100"/>
              <a:ext cx="3810000" cy="7302500"/>
            </a:xfrm>
            <a:prstGeom prst="rect">
              <a:avLst/>
            </a:prstGeom>
            <a:ln>
              <a:noFill/>
            </a:ln>
            <a:effectLst/>
          </p:spPr>
        </p:pic>
        <p:pic>
          <p:nvPicPr>
            <p:cNvPr id="184" name="pasted-image.png" descr="pasted-image.png"/>
            <p:cNvPicPr>
              <a:picLocks/>
            </p:cNvPicPr>
            <p:nvPr/>
          </p:nvPicPr>
          <p:blipFill>
            <a:blip r:embed="rId3"/>
            <a:stretch>
              <a:fillRect/>
            </a:stretch>
          </p:blipFill>
          <p:spPr>
            <a:xfrm>
              <a:off x="0" y="0"/>
              <a:ext cx="4089400" cy="7632700"/>
            </a:xfrm>
            <a:prstGeom prst="rect">
              <a:avLst/>
            </a:prstGeom>
            <a:effectLst/>
          </p:spPr>
        </p:pic>
      </p:grpSp>
    </p:spTree>
    <p:extLst>
      <p:ext uri="{BB962C8B-B14F-4D97-AF65-F5344CB8AC3E}">
        <p14:creationId xmlns:p14="http://schemas.microsoft.com/office/powerpoint/2010/main" val="290771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from Shading"/>
          <p:cNvSpPr txBox="1">
            <a:spLocks noGrp="1"/>
          </p:cNvSpPr>
          <p:nvPr>
            <p:ph type="title"/>
          </p:nvPr>
        </p:nvSpPr>
        <p:spPr>
          <a:xfrm>
            <a:off x="1190625" y="697759"/>
            <a:ext cx="9810750" cy="991894"/>
          </a:xfrm>
          <a:prstGeom prst="rect">
            <a:avLst/>
          </a:prstGeom>
        </p:spPr>
        <p:txBody>
          <a:bodyPr/>
          <a:lstStyle/>
          <a:p>
            <a:r>
              <a:rPr dirty="0"/>
              <a:t>Shape from Shading</a:t>
            </a:r>
          </a:p>
        </p:txBody>
      </p:sp>
      <p:grpSp>
        <p:nvGrpSpPr>
          <p:cNvPr id="191" name="pasted-image.png"/>
          <p:cNvGrpSpPr/>
          <p:nvPr/>
        </p:nvGrpSpPr>
        <p:grpSpPr>
          <a:xfrm>
            <a:off x="2363391" y="2027039"/>
            <a:ext cx="3518297" cy="3545086"/>
            <a:chOff x="0" y="0"/>
            <a:chExt cx="5003800" cy="5041900"/>
          </a:xfrm>
        </p:grpSpPr>
        <p:pic>
          <p:nvPicPr>
            <p:cNvPr id="190" name="pasted-image.png" descr="pasted-image.png"/>
            <p:cNvPicPr>
              <a:picLocks noChangeAspect="1"/>
            </p:cNvPicPr>
            <p:nvPr/>
          </p:nvPicPr>
          <p:blipFill>
            <a:blip r:embed="rId2"/>
            <a:stretch>
              <a:fillRect/>
            </a:stretch>
          </p:blipFill>
          <p:spPr>
            <a:xfrm>
              <a:off x="139700" y="165100"/>
              <a:ext cx="4724400" cy="4711700"/>
            </a:xfrm>
            <a:prstGeom prst="rect">
              <a:avLst/>
            </a:prstGeom>
            <a:ln>
              <a:noFill/>
            </a:ln>
            <a:effectLst/>
          </p:spPr>
        </p:pic>
        <p:pic>
          <p:nvPicPr>
            <p:cNvPr id="189" name="pasted-image.png" descr="pasted-image.png"/>
            <p:cNvPicPr>
              <a:picLocks/>
            </p:cNvPicPr>
            <p:nvPr/>
          </p:nvPicPr>
          <p:blipFill>
            <a:blip r:embed="rId3"/>
            <a:stretch>
              <a:fillRect/>
            </a:stretch>
          </p:blipFill>
          <p:spPr>
            <a:xfrm>
              <a:off x="0" y="0"/>
              <a:ext cx="5003800" cy="5041900"/>
            </a:xfrm>
            <a:prstGeom prst="rect">
              <a:avLst/>
            </a:prstGeom>
            <a:effectLst/>
          </p:spPr>
        </p:pic>
      </p:grpSp>
      <p:grpSp>
        <p:nvGrpSpPr>
          <p:cNvPr id="194" name="pasted-image.png"/>
          <p:cNvGrpSpPr/>
          <p:nvPr/>
        </p:nvGrpSpPr>
        <p:grpSpPr>
          <a:xfrm>
            <a:off x="6426399" y="2013645"/>
            <a:ext cx="3536156" cy="3571875"/>
            <a:chOff x="0" y="0"/>
            <a:chExt cx="5029200" cy="5080000"/>
          </a:xfrm>
        </p:grpSpPr>
        <p:pic>
          <p:nvPicPr>
            <p:cNvPr id="193" name="pasted-image.png" descr="pasted-image.png"/>
            <p:cNvPicPr>
              <a:picLocks noChangeAspect="1"/>
            </p:cNvPicPr>
            <p:nvPr/>
          </p:nvPicPr>
          <p:blipFill>
            <a:blip r:embed="rId4"/>
            <a:stretch>
              <a:fillRect/>
            </a:stretch>
          </p:blipFill>
          <p:spPr>
            <a:xfrm>
              <a:off x="139700" y="165100"/>
              <a:ext cx="4749800" cy="4749800"/>
            </a:xfrm>
            <a:prstGeom prst="rect">
              <a:avLst/>
            </a:prstGeom>
            <a:ln>
              <a:noFill/>
            </a:ln>
            <a:effectLst/>
          </p:spPr>
        </p:pic>
        <p:pic>
          <p:nvPicPr>
            <p:cNvPr id="192" name="pasted-image.png" descr="pasted-image.png"/>
            <p:cNvPicPr>
              <a:picLocks/>
            </p:cNvPicPr>
            <p:nvPr/>
          </p:nvPicPr>
          <p:blipFill>
            <a:blip r:embed="rId5"/>
            <a:stretch>
              <a:fillRect/>
            </a:stretch>
          </p:blipFill>
          <p:spPr>
            <a:xfrm>
              <a:off x="0" y="0"/>
              <a:ext cx="5029200" cy="5080000"/>
            </a:xfrm>
            <a:prstGeom prst="rect">
              <a:avLst/>
            </a:prstGeom>
            <a:effectLst/>
          </p:spPr>
        </p:pic>
      </p:grpSp>
    </p:spTree>
    <p:extLst>
      <p:ext uri="{BB962C8B-B14F-4D97-AF65-F5344CB8AC3E}">
        <p14:creationId xmlns:p14="http://schemas.microsoft.com/office/powerpoint/2010/main" val="176450135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8" fill="hold" grpId="0" nodeType="clickEffect">
                                  <p:stCondLst>
                                    <p:cond delay="0"/>
                                  </p:stCondLst>
                                  <p:iterate>
                                    <p:tmAbs val="0"/>
                                  </p:iterate>
                                  <p:childTnLst>
                                    <p:set>
                                      <p:cBhvr>
                                        <p:cTn id="6" fill="hold"/>
                                        <p:tgtEl>
                                          <p:spTgt spid="194"/>
                                        </p:tgtEl>
                                        <p:attrNameLst>
                                          <p:attrName>style.visibility</p:attrName>
                                        </p:attrNameLst>
                                      </p:cBhvr>
                                      <p:to>
                                        <p:strVal val="visible"/>
                                      </p:to>
                                    </p:set>
                                    <p:anim calcmode="lin" valueType="num">
                                      <p:cBhvr>
                                        <p:cTn id="7" dur="1000" fill="hold"/>
                                        <p:tgtEl>
                                          <p:spTgt spid="194"/>
                                        </p:tgtEl>
                                        <p:attrNameLst>
                                          <p:attrName>ppt_w</p:attrName>
                                        </p:attrNameLst>
                                      </p:cBhvr>
                                      <p:tavLst>
                                        <p:tav tm="0">
                                          <p:val>
                                            <p:fltVal val="0"/>
                                          </p:val>
                                        </p:tav>
                                        <p:tav tm="100000">
                                          <p:val>
                                            <p:strVal val="#ppt_w"/>
                                          </p:val>
                                        </p:tav>
                                      </p:tavLst>
                                    </p:anim>
                                    <p:anim calcmode="lin" valueType="num">
                                      <p:cBhvr>
                                        <p:cTn id="8" dur="1000" fill="hold"/>
                                        <p:tgtEl>
                                          <p:spTgt spid="194"/>
                                        </p:tgtEl>
                                        <p:attrNameLst>
                                          <p:attrName>ppt_h</p:attrName>
                                        </p:attrNameLst>
                                      </p:cBhvr>
                                      <p:tavLst>
                                        <p:tav tm="0">
                                          <p:val>
                                            <p:fltVal val="0"/>
                                          </p:val>
                                        </p:tav>
                                        <p:tav tm="100000">
                                          <p:val>
                                            <p:strVal val="#ppt_h"/>
                                          </p:val>
                                        </p:tav>
                                      </p:tavLst>
                                    </p:anim>
                                    <p:anim calcmode="lin" valueType="num">
                                      <p:cBhvr>
                                        <p:cTn id="9" dur="1000" fill="hold"/>
                                        <p:tgtEl>
                                          <p:spTgt spid="1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9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rpening"/>
          <p:cNvSpPr txBox="1">
            <a:spLocks noGrp="1"/>
          </p:cNvSpPr>
          <p:nvPr>
            <p:ph type="title"/>
          </p:nvPr>
        </p:nvSpPr>
        <p:spPr>
          <a:prstGeom prst="rect">
            <a:avLst/>
          </a:prstGeom>
        </p:spPr>
        <p:txBody>
          <a:bodyPr/>
          <a:lstStyle/>
          <a:p>
            <a:r>
              <a:t>Sharpening</a:t>
            </a:r>
          </a:p>
        </p:txBody>
      </p:sp>
      <p:pic>
        <p:nvPicPr>
          <p:cNvPr id="197" name="pasted-image.png" descr="pasted-image.png"/>
          <p:cNvPicPr>
            <a:picLocks noChangeAspect="1"/>
          </p:cNvPicPr>
          <p:nvPr/>
        </p:nvPicPr>
        <p:blipFill>
          <a:blip r:embed="rId2"/>
          <a:stretch>
            <a:fillRect/>
          </a:stretch>
        </p:blipFill>
        <p:spPr>
          <a:xfrm>
            <a:off x="2180332" y="2552027"/>
            <a:ext cx="7831336" cy="2807650"/>
          </a:xfrm>
          <a:prstGeom prst="rect">
            <a:avLst/>
          </a:prstGeom>
          <a:ln w="12700">
            <a:miter lim="400000"/>
          </a:ln>
        </p:spPr>
      </p:pic>
    </p:spTree>
    <p:extLst>
      <p:ext uri="{BB962C8B-B14F-4D97-AF65-F5344CB8AC3E}">
        <p14:creationId xmlns:p14="http://schemas.microsoft.com/office/powerpoint/2010/main" val="303016023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olor Segmentation"/>
          <p:cNvSpPr txBox="1">
            <a:spLocks noGrp="1"/>
          </p:cNvSpPr>
          <p:nvPr>
            <p:ph type="title"/>
          </p:nvPr>
        </p:nvSpPr>
        <p:spPr>
          <a:xfrm>
            <a:off x="1190625" y="699312"/>
            <a:ext cx="9810750" cy="1230433"/>
          </a:xfrm>
          <a:prstGeom prst="rect">
            <a:avLst/>
          </a:prstGeom>
        </p:spPr>
        <p:txBody>
          <a:bodyPr/>
          <a:lstStyle/>
          <a:p>
            <a:r>
              <a:rPr dirty="0"/>
              <a:t>Color Segmentation</a:t>
            </a:r>
          </a:p>
        </p:txBody>
      </p:sp>
      <p:grpSp>
        <p:nvGrpSpPr>
          <p:cNvPr id="202" name="pasted-image.png"/>
          <p:cNvGrpSpPr/>
          <p:nvPr/>
        </p:nvGrpSpPr>
        <p:grpSpPr>
          <a:xfrm>
            <a:off x="2466082" y="2486918"/>
            <a:ext cx="2920008" cy="2937867"/>
            <a:chOff x="0" y="0"/>
            <a:chExt cx="4152900" cy="4178300"/>
          </a:xfrm>
        </p:grpSpPr>
        <p:pic>
          <p:nvPicPr>
            <p:cNvPr id="201" name="pasted-image.png" descr="pasted-image.png"/>
            <p:cNvPicPr>
              <a:picLocks noChangeAspect="1"/>
            </p:cNvPicPr>
            <p:nvPr/>
          </p:nvPicPr>
          <p:blipFill>
            <a:blip r:embed="rId2"/>
            <a:stretch>
              <a:fillRect/>
            </a:stretch>
          </p:blipFill>
          <p:spPr>
            <a:xfrm>
              <a:off x="139700" y="165100"/>
              <a:ext cx="3873500" cy="3848100"/>
            </a:xfrm>
            <a:prstGeom prst="rect">
              <a:avLst/>
            </a:prstGeom>
            <a:ln>
              <a:noFill/>
            </a:ln>
            <a:effectLst/>
          </p:spPr>
        </p:pic>
        <p:pic>
          <p:nvPicPr>
            <p:cNvPr id="200" name="pasted-image.png" descr="pasted-image.png"/>
            <p:cNvPicPr>
              <a:picLocks/>
            </p:cNvPicPr>
            <p:nvPr/>
          </p:nvPicPr>
          <p:blipFill>
            <a:blip r:embed="rId3"/>
            <a:stretch>
              <a:fillRect/>
            </a:stretch>
          </p:blipFill>
          <p:spPr>
            <a:xfrm>
              <a:off x="0" y="0"/>
              <a:ext cx="4152900" cy="4178300"/>
            </a:xfrm>
            <a:prstGeom prst="rect">
              <a:avLst/>
            </a:prstGeom>
            <a:effectLst/>
          </p:spPr>
        </p:pic>
      </p:grpSp>
      <p:grpSp>
        <p:nvGrpSpPr>
          <p:cNvPr id="205" name="pasted-image.png"/>
          <p:cNvGrpSpPr/>
          <p:nvPr/>
        </p:nvGrpSpPr>
        <p:grpSpPr>
          <a:xfrm>
            <a:off x="6810375" y="2486918"/>
            <a:ext cx="2911078" cy="2937867"/>
            <a:chOff x="0" y="0"/>
            <a:chExt cx="4140200" cy="4178300"/>
          </a:xfrm>
        </p:grpSpPr>
        <p:pic>
          <p:nvPicPr>
            <p:cNvPr id="204" name="pasted-image.png" descr="pasted-image.png"/>
            <p:cNvPicPr>
              <a:picLocks noChangeAspect="1"/>
            </p:cNvPicPr>
            <p:nvPr/>
          </p:nvPicPr>
          <p:blipFill>
            <a:blip r:embed="rId4"/>
            <a:stretch>
              <a:fillRect/>
            </a:stretch>
          </p:blipFill>
          <p:spPr>
            <a:xfrm>
              <a:off x="139700" y="165100"/>
              <a:ext cx="3860800" cy="3848100"/>
            </a:xfrm>
            <a:prstGeom prst="rect">
              <a:avLst/>
            </a:prstGeom>
            <a:ln>
              <a:noFill/>
            </a:ln>
            <a:effectLst/>
          </p:spPr>
        </p:pic>
        <p:pic>
          <p:nvPicPr>
            <p:cNvPr id="203" name="pasted-image.png" descr="pasted-image.png"/>
            <p:cNvPicPr>
              <a:picLocks/>
            </p:cNvPicPr>
            <p:nvPr/>
          </p:nvPicPr>
          <p:blipFill>
            <a:blip r:embed="rId5"/>
            <a:stretch>
              <a:fillRect/>
            </a:stretch>
          </p:blipFill>
          <p:spPr>
            <a:xfrm>
              <a:off x="0" y="0"/>
              <a:ext cx="4140200" cy="4178300"/>
            </a:xfrm>
            <a:prstGeom prst="rect">
              <a:avLst/>
            </a:prstGeom>
            <a:effectLst/>
          </p:spPr>
        </p:pic>
      </p:grpSp>
    </p:spTree>
    <p:extLst>
      <p:ext uri="{BB962C8B-B14F-4D97-AF65-F5344CB8AC3E}">
        <p14:creationId xmlns:p14="http://schemas.microsoft.com/office/powerpoint/2010/main" val="176045357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8" fill="hold" grpId="0"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1000" fill="hold"/>
                                        <p:tgtEl>
                                          <p:spTgt spid="205"/>
                                        </p:tgtEl>
                                        <p:attrNameLst>
                                          <p:attrName>ppt_w</p:attrName>
                                        </p:attrNameLst>
                                      </p:cBhvr>
                                      <p:tavLst>
                                        <p:tav tm="0">
                                          <p:val>
                                            <p:fltVal val="0"/>
                                          </p:val>
                                        </p:tav>
                                        <p:tav tm="100000">
                                          <p:val>
                                            <p:strVal val="#ppt_w"/>
                                          </p:val>
                                        </p:tav>
                                      </p:tavLst>
                                    </p:anim>
                                    <p:anim calcmode="lin" valueType="num">
                                      <p:cBhvr>
                                        <p:cTn id="8" dur="1000" fill="hold"/>
                                        <p:tgtEl>
                                          <p:spTgt spid="205"/>
                                        </p:tgtEl>
                                        <p:attrNameLst>
                                          <p:attrName>ppt_h</p:attrName>
                                        </p:attrNameLst>
                                      </p:cBhvr>
                                      <p:tavLst>
                                        <p:tav tm="0">
                                          <p:val>
                                            <p:fltVal val="0"/>
                                          </p:val>
                                        </p:tav>
                                        <p:tav tm="100000">
                                          <p:val>
                                            <p:strVal val="#ppt_h"/>
                                          </p:val>
                                        </p:tav>
                                      </p:tavLst>
                                    </p:anim>
                                    <p:anim calcmode="lin" valueType="num">
                                      <p:cBhvr>
                                        <p:cTn id="9" dur="1000" fill="hold"/>
                                        <p:tgtEl>
                                          <p:spTgt spid="20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0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lor Blindness"/>
          <p:cNvSpPr txBox="1">
            <a:spLocks noGrp="1"/>
          </p:cNvSpPr>
          <p:nvPr>
            <p:ph type="title"/>
          </p:nvPr>
        </p:nvSpPr>
        <p:spPr>
          <a:xfrm>
            <a:off x="1190625" y="686706"/>
            <a:ext cx="9810750" cy="1160859"/>
          </a:xfrm>
          <a:prstGeom prst="rect">
            <a:avLst/>
          </a:prstGeom>
        </p:spPr>
        <p:txBody>
          <a:bodyPr/>
          <a:lstStyle/>
          <a:p>
            <a:r>
              <a:rPr dirty="0"/>
              <a:t>Color Blindness</a:t>
            </a:r>
          </a:p>
        </p:txBody>
      </p:sp>
      <p:grpSp>
        <p:nvGrpSpPr>
          <p:cNvPr id="210" name="pasted-image.png"/>
          <p:cNvGrpSpPr/>
          <p:nvPr/>
        </p:nvGrpSpPr>
        <p:grpSpPr>
          <a:xfrm>
            <a:off x="2345531" y="2232422"/>
            <a:ext cx="2375297" cy="2393156"/>
            <a:chOff x="0" y="0"/>
            <a:chExt cx="3378200" cy="3403600"/>
          </a:xfrm>
        </p:grpSpPr>
        <p:pic>
          <p:nvPicPr>
            <p:cNvPr id="209" name="pasted-image.png" descr="pasted-image.png"/>
            <p:cNvPicPr>
              <a:picLocks noChangeAspect="1"/>
            </p:cNvPicPr>
            <p:nvPr/>
          </p:nvPicPr>
          <p:blipFill>
            <a:blip r:embed="rId2"/>
            <a:stretch>
              <a:fillRect/>
            </a:stretch>
          </p:blipFill>
          <p:spPr>
            <a:xfrm>
              <a:off x="139700" y="165100"/>
              <a:ext cx="3098800" cy="3073400"/>
            </a:xfrm>
            <a:prstGeom prst="rect">
              <a:avLst/>
            </a:prstGeom>
            <a:ln>
              <a:noFill/>
            </a:ln>
            <a:effectLst/>
          </p:spPr>
        </p:pic>
        <p:pic>
          <p:nvPicPr>
            <p:cNvPr id="208" name="pasted-image.png" descr="pasted-image.png"/>
            <p:cNvPicPr>
              <a:picLocks/>
            </p:cNvPicPr>
            <p:nvPr/>
          </p:nvPicPr>
          <p:blipFill>
            <a:blip r:embed="rId3"/>
            <a:stretch>
              <a:fillRect/>
            </a:stretch>
          </p:blipFill>
          <p:spPr>
            <a:xfrm>
              <a:off x="0" y="0"/>
              <a:ext cx="3378200" cy="3403600"/>
            </a:xfrm>
            <a:prstGeom prst="rect">
              <a:avLst/>
            </a:prstGeom>
            <a:effectLst/>
          </p:spPr>
        </p:pic>
      </p:grpSp>
      <p:grpSp>
        <p:nvGrpSpPr>
          <p:cNvPr id="213" name="pasted-image.png"/>
          <p:cNvGrpSpPr/>
          <p:nvPr/>
        </p:nvGrpSpPr>
        <p:grpSpPr>
          <a:xfrm>
            <a:off x="7060406" y="2227957"/>
            <a:ext cx="2357438" cy="2402086"/>
            <a:chOff x="0" y="0"/>
            <a:chExt cx="3352800" cy="3416300"/>
          </a:xfrm>
        </p:grpSpPr>
        <p:pic>
          <p:nvPicPr>
            <p:cNvPr id="212" name="pasted-image.png" descr="pasted-image.png"/>
            <p:cNvPicPr>
              <a:picLocks noChangeAspect="1"/>
            </p:cNvPicPr>
            <p:nvPr/>
          </p:nvPicPr>
          <p:blipFill>
            <a:blip r:embed="rId4"/>
            <a:stretch>
              <a:fillRect/>
            </a:stretch>
          </p:blipFill>
          <p:spPr>
            <a:xfrm>
              <a:off x="139700" y="165100"/>
              <a:ext cx="3073400" cy="3086100"/>
            </a:xfrm>
            <a:prstGeom prst="rect">
              <a:avLst/>
            </a:prstGeom>
            <a:ln>
              <a:noFill/>
            </a:ln>
            <a:effectLst/>
          </p:spPr>
        </p:pic>
        <p:pic>
          <p:nvPicPr>
            <p:cNvPr id="211" name="pasted-image.png" descr="pasted-image.png"/>
            <p:cNvPicPr>
              <a:picLocks/>
            </p:cNvPicPr>
            <p:nvPr/>
          </p:nvPicPr>
          <p:blipFill>
            <a:blip r:embed="rId5"/>
            <a:stretch>
              <a:fillRect/>
            </a:stretch>
          </p:blipFill>
          <p:spPr>
            <a:xfrm>
              <a:off x="0" y="0"/>
              <a:ext cx="3352800" cy="3416300"/>
            </a:xfrm>
            <a:prstGeom prst="rect">
              <a:avLst/>
            </a:prstGeom>
            <a:effectLst/>
          </p:spPr>
        </p:pic>
      </p:grpSp>
      <p:grpSp>
        <p:nvGrpSpPr>
          <p:cNvPr id="216" name="pasted-image.png"/>
          <p:cNvGrpSpPr/>
          <p:nvPr/>
        </p:nvGrpSpPr>
        <p:grpSpPr>
          <a:xfrm>
            <a:off x="1685079" y="4688086"/>
            <a:ext cx="3696202" cy="1609232"/>
            <a:chOff x="0" y="0"/>
            <a:chExt cx="5256819" cy="2288685"/>
          </a:xfrm>
        </p:grpSpPr>
        <p:pic>
          <p:nvPicPr>
            <p:cNvPr id="215" name="pasted-image.png" descr="pasted-image.png"/>
            <p:cNvPicPr>
              <a:picLocks noChangeAspect="1"/>
            </p:cNvPicPr>
            <p:nvPr/>
          </p:nvPicPr>
          <p:blipFill>
            <a:blip r:embed="rId6"/>
            <a:stretch>
              <a:fillRect/>
            </a:stretch>
          </p:blipFill>
          <p:spPr>
            <a:xfrm>
              <a:off x="139700" y="165100"/>
              <a:ext cx="4977420" cy="1958486"/>
            </a:xfrm>
            <a:prstGeom prst="rect">
              <a:avLst/>
            </a:prstGeom>
            <a:ln>
              <a:noFill/>
            </a:ln>
            <a:effectLst/>
          </p:spPr>
        </p:pic>
        <p:pic>
          <p:nvPicPr>
            <p:cNvPr id="214" name="pasted-image.png" descr="pasted-image.png"/>
            <p:cNvPicPr>
              <a:picLocks/>
            </p:cNvPicPr>
            <p:nvPr/>
          </p:nvPicPr>
          <p:blipFill>
            <a:blip r:embed="rId7"/>
            <a:stretch>
              <a:fillRect/>
            </a:stretch>
          </p:blipFill>
          <p:spPr>
            <a:xfrm>
              <a:off x="0" y="0"/>
              <a:ext cx="5256820" cy="2288686"/>
            </a:xfrm>
            <a:prstGeom prst="rect">
              <a:avLst/>
            </a:prstGeom>
            <a:effectLst/>
          </p:spPr>
        </p:pic>
      </p:grpSp>
      <p:grpSp>
        <p:nvGrpSpPr>
          <p:cNvPr id="219" name="pasted-image.png"/>
          <p:cNvGrpSpPr/>
          <p:nvPr/>
        </p:nvGrpSpPr>
        <p:grpSpPr>
          <a:xfrm>
            <a:off x="6421414" y="4688086"/>
            <a:ext cx="3635423" cy="1609232"/>
            <a:chOff x="0" y="0"/>
            <a:chExt cx="5170377" cy="2288685"/>
          </a:xfrm>
        </p:grpSpPr>
        <p:pic>
          <p:nvPicPr>
            <p:cNvPr id="218" name="pasted-image.png" descr="pasted-image.png"/>
            <p:cNvPicPr>
              <a:picLocks noChangeAspect="1"/>
            </p:cNvPicPr>
            <p:nvPr/>
          </p:nvPicPr>
          <p:blipFill>
            <a:blip r:embed="rId8"/>
            <a:stretch>
              <a:fillRect/>
            </a:stretch>
          </p:blipFill>
          <p:spPr>
            <a:xfrm>
              <a:off x="139700" y="165100"/>
              <a:ext cx="4890978" cy="1958486"/>
            </a:xfrm>
            <a:prstGeom prst="rect">
              <a:avLst/>
            </a:prstGeom>
            <a:ln>
              <a:noFill/>
            </a:ln>
            <a:effectLst/>
          </p:spPr>
        </p:pic>
        <p:pic>
          <p:nvPicPr>
            <p:cNvPr id="217" name="pasted-image.png" descr="pasted-image.png"/>
            <p:cNvPicPr>
              <a:picLocks/>
            </p:cNvPicPr>
            <p:nvPr/>
          </p:nvPicPr>
          <p:blipFill>
            <a:blip r:embed="rId9"/>
            <a:stretch>
              <a:fillRect/>
            </a:stretch>
          </p:blipFill>
          <p:spPr>
            <a:xfrm>
              <a:off x="0" y="0"/>
              <a:ext cx="5170378" cy="2288686"/>
            </a:xfrm>
            <a:prstGeom prst="rect">
              <a:avLst/>
            </a:prstGeom>
            <a:effectLst/>
          </p:spPr>
        </p:pic>
      </p:grpSp>
    </p:spTree>
    <p:extLst>
      <p:ext uri="{BB962C8B-B14F-4D97-AF65-F5344CB8AC3E}">
        <p14:creationId xmlns:p14="http://schemas.microsoft.com/office/powerpoint/2010/main" val="16556726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Design Implications"/>
          <p:cNvSpPr txBox="1">
            <a:spLocks noGrp="1"/>
          </p:cNvSpPr>
          <p:nvPr>
            <p:ph type="title"/>
          </p:nvPr>
        </p:nvSpPr>
        <p:spPr>
          <a:prstGeom prst="rect">
            <a:avLst/>
          </a:prstGeom>
        </p:spPr>
        <p:txBody>
          <a:bodyPr/>
          <a:lstStyle/>
          <a:p>
            <a:r>
              <a:t>Design Implications</a:t>
            </a:r>
          </a:p>
        </p:txBody>
      </p:sp>
    </p:spTree>
    <p:extLst>
      <p:ext uri="{BB962C8B-B14F-4D97-AF65-F5344CB8AC3E}">
        <p14:creationId xmlns:p14="http://schemas.microsoft.com/office/powerpoint/2010/main" val="2722552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owing Detail"/>
          <p:cNvSpPr txBox="1">
            <a:spLocks noGrp="1"/>
          </p:cNvSpPr>
          <p:nvPr>
            <p:ph type="title"/>
          </p:nvPr>
        </p:nvSpPr>
        <p:spPr>
          <a:prstGeom prst="rect">
            <a:avLst/>
          </a:prstGeom>
        </p:spPr>
        <p:txBody>
          <a:bodyPr/>
          <a:lstStyle/>
          <a:p>
            <a:r>
              <a:t>Showing Detail</a:t>
            </a:r>
          </a:p>
        </p:txBody>
      </p:sp>
      <p:sp>
        <p:nvSpPr>
          <p:cNvPr id="224" name="The International Standards Organization (ISO) recommends a ratio of at least 3:1 between the luminance of text and the luminance of the background."/>
          <p:cNvSpPr txBox="1"/>
          <p:nvPr/>
        </p:nvSpPr>
        <p:spPr>
          <a:xfrm>
            <a:off x="686666" y="863232"/>
            <a:ext cx="10818667" cy="154946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algn="ctr"/>
            <a:r>
              <a:rPr sz="3200" dirty="0"/>
              <a:t>The International Standards Organization (ISO) </a:t>
            </a:r>
            <a:endParaRPr lang="en-US" sz="3200" dirty="0"/>
          </a:p>
          <a:p>
            <a:pPr algn="ctr"/>
            <a:r>
              <a:rPr sz="3200" dirty="0"/>
              <a:t>recommends a ratio of at least 3:1 between </a:t>
            </a:r>
            <a:endParaRPr lang="en-US" sz="3200" dirty="0"/>
          </a:p>
          <a:p>
            <a:pPr algn="ctr"/>
            <a:r>
              <a:rPr sz="3200" dirty="0"/>
              <a:t>the luminance of text and the luminance of the background.</a:t>
            </a:r>
          </a:p>
        </p:txBody>
      </p:sp>
      <p:grpSp>
        <p:nvGrpSpPr>
          <p:cNvPr id="227" name="pasted-image.png"/>
          <p:cNvGrpSpPr/>
          <p:nvPr/>
        </p:nvGrpSpPr>
        <p:grpSpPr>
          <a:xfrm>
            <a:off x="2858472" y="2412695"/>
            <a:ext cx="6475054" cy="3749970"/>
            <a:chOff x="0" y="0"/>
            <a:chExt cx="9208965" cy="5333289"/>
          </a:xfrm>
        </p:grpSpPr>
        <p:pic>
          <p:nvPicPr>
            <p:cNvPr id="226" name="pasted-image.png" descr="pasted-image.png"/>
            <p:cNvPicPr>
              <a:picLocks noChangeAspect="1"/>
            </p:cNvPicPr>
            <p:nvPr/>
          </p:nvPicPr>
          <p:blipFill>
            <a:blip r:embed="rId2"/>
            <a:stretch>
              <a:fillRect/>
            </a:stretch>
          </p:blipFill>
          <p:spPr>
            <a:xfrm>
              <a:off x="139700" y="165100"/>
              <a:ext cx="8929566" cy="5003090"/>
            </a:xfrm>
            <a:prstGeom prst="rect">
              <a:avLst/>
            </a:prstGeom>
            <a:ln>
              <a:noFill/>
            </a:ln>
            <a:effectLst/>
          </p:spPr>
        </p:pic>
        <p:pic>
          <p:nvPicPr>
            <p:cNvPr id="225" name="pasted-image.png" descr="pasted-image.png"/>
            <p:cNvPicPr>
              <a:picLocks/>
            </p:cNvPicPr>
            <p:nvPr/>
          </p:nvPicPr>
          <p:blipFill>
            <a:blip r:embed="rId3"/>
            <a:stretch>
              <a:fillRect/>
            </a:stretch>
          </p:blipFill>
          <p:spPr>
            <a:xfrm>
              <a:off x="0" y="0"/>
              <a:ext cx="9208966" cy="5333290"/>
            </a:xfrm>
            <a:prstGeom prst="rect">
              <a:avLst/>
            </a:prstGeom>
            <a:effectLst/>
          </p:spPr>
        </p:pic>
      </p:grpSp>
    </p:spTree>
    <p:extLst>
      <p:ext uri="{BB962C8B-B14F-4D97-AF65-F5344CB8AC3E}">
        <p14:creationId xmlns:p14="http://schemas.microsoft.com/office/powerpoint/2010/main" val="375753676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27"/>
                                        </p:tgtEl>
                                        <p:attrNameLst>
                                          <p:attrName>style.visibility</p:attrName>
                                        </p:attrNameLst>
                                      </p:cBhvr>
                                      <p:to>
                                        <p:strVal val="visible"/>
                                      </p:to>
                                    </p:set>
                                    <p:anim calcmode="lin" valueType="num">
                                      <p:cBhvr>
                                        <p:cTn id="7" dur="2500" fill="hold"/>
                                        <p:tgtEl>
                                          <p:spTgt spid="227"/>
                                        </p:tgtEl>
                                        <p:attrNameLst>
                                          <p:attrName>ppt_w</p:attrName>
                                        </p:attrNameLst>
                                      </p:cBhvr>
                                      <p:tavLst>
                                        <p:tav tm="0">
                                          <p:val>
                                            <p:fltVal val="0"/>
                                          </p:val>
                                        </p:tav>
                                        <p:tav tm="100000">
                                          <p:val>
                                            <p:strVal val="#ppt_w"/>
                                          </p:val>
                                        </p:tav>
                                      </p:tavLst>
                                    </p:anim>
                                    <p:anim calcmode="lin" valueType="num">
                                      <p:cBhvr>
                                        <p:cTn id="8" dur="2500" fill="hold"/>
                                        <p:tgtEl>
                                          <p:spTgt spid="2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21FD81-E9BE-A64C-A83A-A15158DBC60C}"/>
              </a:ext>
            </a:extLst>
          </p:cNvPr>
          <p:cNvSpPr txBox="1"/>
          <p:nvPr/>
        </p:nvSpPr>
        <p:spPr>
          <a:xfrm>
            <a:off x="3317131" y="3044757"/>
            <a:ext cx="6206247"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a:t>
            </a:r>
            <a:r>
              <a:rPr lang="en-US" dirty="0" err="1"/>
              <a:t>iPPYGJjKVco</a:t>
            </a:r>
            <a:endParaRPr lang="en-US" dirty="0"/>
          </a:p>
        </p:txBody>
      </p:sp>
    </p:spTree>
    <p:extLst>
      <p:ext uri="{BB962C8B-B14F-4D97-AF65-F5344CB8AC3E}">
        <p14:creationId xmlns:p14="http://schemas.microsoft.com/office/powerpoint/2010/main" val="19371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pasted-image.png"/>
          <p:cNvGrpSpPr/>
          <p:nvPr/>
        </p:nvGrpSpPr>
        <p:grpSpPr>
          <a:xfrm>
            <a:off x="2595563" y="1366242"/>
            <a:ext cx="7000875" cy="4277320"/>
            <a:chOff x="0" y="0"/>
            <a:chExt cx="9956800" cy="6083300"/>
          </a:xfrm>
        </p:grpSpPr>
        <p:pic>
          <p:nvPicPr>
            <p:cNvPr id="230" name="pasted-image.png" descr="pasted-image.png"/>
            <p:cNvPicPr>
              <a:picLocks noChangeAspect="1"/>
            </p:cNvPicPr>
            <p:nvPr/>
          </p:nvPicPr>
          <p:blipFill>
            <a:blip r:embed="rId2"/>
            <a:stretch>
              <a:fillRect/>
            </a:stretch>
          </p:blipFill>
          <p:spPr>
            <a:xfrm>
              <a:off x="139700" y="165100"/>
              <a:ext cx="9677400" cy="5753100"/>
            </a:xfrm>
            <a:prstGeom prst="rect">
              <a:avLst/>
            </a:prstGeom>
            <a:ln>
              <a:noFill/>
            </a:ln>
            <a:effectLst/>
          </p:spPr>
        </p:pic>
        <p:pic>
          <p:nvPicPr>
            <p:cNvPr id="229" name="pasted-image.png" descr="pasted-image.png"/>
            <p:cNvPicPr>
              <a:picLocks/>
            </p:cNvPicPr>
            <p:nvPr/>
          </p:nvPicPr>
          <p:blipFill>
            <a:blip r:embed="rId3"/>
            <a:stretch>
              <a:fillRect/>
            </a:stretch>
          </p:blipFill>
          <p:spPr>
            <a:xfrm>
              <a:off x="0" y="0"/>
              <a:ext cx="9956800" cy="6083300"/>
            </a:xfrm>
            <a:prstGeom prst="rect">
              <a:avLst/>
            </a:prstGeom>
            <a:effectLst/>
          </p:spPr>
        </p:pic>
      </p:grpSp>
    </p:spTree>
    <p:extLst>
      <p:ext uri="{BB962C8B-B14F-4D97-AF65-F5344CB8AC3E}">
        <p14:creationId xmlns:p14="http://schemas.microsoft.com/office/powerpoint/2010/main" val="2210211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olor Coding Information"/>
          <p:cNvSpPr txBox="1">
            <a:spLocks noGrp="1"/>
          </p:cNvSpPr>
          <p:nvPr>
            <p:ph type="title"/>
          </p:nvPr>
        </p:nvSpPr>
        <p:spPr>
          <a:prstGeom prst="rect">
            <a:avLst/>
          </a:prstGeom>
        </p:spPr>
        <p:txBody>
          <a:bodyPr>
            <a:normAutofit fontScale="90000"/>
          </a:bodyPr>
          <a:lstStyle>
            <a:lvl1pPr defTabSz="560831">
              <a:defRPr sz="7679"/>
            </a:lvl1pPr>
          </a:lstStyle>
          <a:p>
            <a:r>
              <a:t>Color Coding Information</a:t>
            </a:r>
          </a:p>
        </p:txBody>
      </p:sp>
      <p:sp>
        <p:nvSpPr>
          <p:cNvPr id="234" name="Although there may be quite large individual differences in how people perceive colors, when it comes to labeling them with words we appear to have a shared system…"/>
          <p:cNvSpPr txBox="1">
            <a:spLocks noGrp="1"/>
          </p:cNvSpPr>
          <p:nvPr>
            <p:ph type="body" idx="1"/>
          </p:nvPr>
        </p:nvSpPr>
        <p:spPr>
          <a:prstGeom prst="rect">
            <a:avLst/>
          </a:prstGeom>
        </p:spPr>
        <p:txBody>
          <a:bodyPr>
            <a:normAutofit fontScale="92500"/>
          </a:bodyPr>
          <a:lstStyle/>
          <a:p>
            <a:pPr marL="309403" indent="-309403" defTabSz="406644">
              <a:spcBef>
                <a:spcPts val="2883"/>
              </a:spcBef>
              <a:defRPr sz="3762"/>
            </a:pPr>
            <a:r>
              <a:t>Although there may be quite large individual differences in how people perceive colors, when it comes to labeling them with words we appear to have a shared system</a:t>
            </a:r>
          </a:p>
          <a:p>
            <a:pPr marL="309403" indent="-309403" defTabSz="406644">
              <a:spcBef>
                <a:spcPts val="2883"/>
              </a:spcBef>
              <a:defRPr sz="3762"/>
            </a:pPr>
            <a:r>
              <a:t>How many colors can be used reliably in a symbol set?</a:t>
            </a:r>
          </a:p>
          <a:p>
            <a:pPr marL="618805" lvl="1" indent="-309403" defTabSz="406644">
              <a:spcBef>
                <a:spcPts val="2883"/>
              </a:spcBef>
              <a:defRPr sz="3762"/>
            </a:pPr>
            <a:r>
              <a:t>The number of colors recommended is between 6 and 12 according to various studies</a:t>
            </a:r>
          </a:p>
        </p:txBody>
      </p:sp>
    </p:spTree>
    <p:extLst>
      <p:ext uri="{BB962C8B-B14F-4D97-AF65-F5344CB8AC3E}">
        <p14:creationId xmlns:p14="http://schemas.microsoft.com/office/powerpoint/2010/main" val="259774584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3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In the design of color codes, the two primary considerations must be…"/>
          <p:cNvSpPr txBox="1">
            <a:spLocks noGrp="1"/>
          </p:cNvSpPr>
          <p:nvPr>
            <p:ph type="body" idx="1"/>
          </p:nvPr>
        </p:nvSpPr>
        <p:spPr>
          <a:prstGeom prst="rect">
            <a:avLst/>
          </a:prstGeom>
        </p:spPr>
        <p:txBody>
          <a:bodyPr>
            <a:normAutofit fontScale="92500" lnSpcReduction="20000"/>
          </a:bodyPr>
          <a:lstStyle/>
          <a:p>
            <a:pPr marL="284400" indent="-284400" defTabSz="373783">
              <a:spcBef>
                <a:spcPts val="2672"/>
              </a:spcBef>
              <a:defRPr sz="3458"/>
            </a:pPr>
            <a:r>
              <a:t>In the design of color codes, the two primary considerations must be</a:t>
            </a:r>
          </a:p>
          <a:p>
            <a:pPr marL="568801" lvl="1" indent="-284400" defTabSz="373783">
              <a:spcBef>
                <a:spcPts val="2672"/>
              </a:spcBef>
              <a:defRPr sz="3458"/>
            </a:pPr>
            <a:r>
              <a:rPr i="1">
                <a:latin typeface="Helvetica"/>
                <a:ea typeface="Helvetica"/>
                <a:cs typeface="Helvetica"/>
                <a:sym typeface="Helvetica"/>
              </a:rPr>
              <a:t>visual distinctness</a:t>
            </a:r>
            <a:r>
              <a:t>, to support visual search operations, and</a:t>
            </a:r>
          </a:p>
          <a:p>
            <a:pPr marL="568801" lvl="1" indent="-284400" defTabSz="373783">
              <a:spcBef>
                <a:spcPts val="2672"/>
              </a:spcBef>
              <a:defRPr sz="3458"/>
            </a:pPr>
            <a:r>
              <a:rPr i="1">
                <a:latin typeface="Helvetica"/>
                <a:ea typeface="Helvetica"/>
                <a:cs typeface="Helvetica"/>
                <a:sym typeface="Helvetica"/>
              </a:rPr>
              <a:t>learnability</a:t>
            </a:r>
            <a:r>
              <a:t>, so that particular colors come to “stand for” particular entities</a:t>
            </a:r>
          </a:p>
          <a:p>
            <a:pPr marL="284400" indent="-284400" defTabSz="373783">
              <a:spcBef>
                <a:spcPts val="2672"/>
              </a:spcBef>
              <a:defRPr sz="3458"/>
            </a:pPr>
            <a:r>
              <a:t>When learnability is the issue, it is important to use the unique hues ﬁrst—red, green, yellow, and blue—followed by other colors that have relatively consistent names: pink, brown, orange, grey, and purple</a:t>
            </a:r>
          </a:p>
        </p:txBody>
      </p:sp>
      <p:pic>
        <p:nvPicPr>
          <p:cNvPr id="237" name="pasted-image.png" descr="pasted-image.png"/>
          <p:cNvPicPr>
            <a:picLocks noChangeAspect="1"/>
          </p:cNvPicPr>
          <p:nvPr/>
        </p:nvPicPr>
        <p:blipFill>
          <a:blip r:embed="rId2"/>
          <a:stretch>
            <a:fillRect/>
          </a:stretch>
        </p:blipFill>
        <p:spPr>
          <a:xfrm>
            <a:off x="2948285" y="5965031"/>
            <a:ext cx="6295430" cy="723305"/>
          </a:xfrm>
          <a:prstGeom prst="rect">
            <a:avLst/>
          </a:prstGeom>
          <a:ln w="12700">
            <a:miter lim="400000"/>
          </a:ln>
        </p:spPr>
      </p:pic>
    </p:spTree>
    <p:extLst>
      <p:ext uri="{BB962C8B-B14F-4D97-AF65-F5344CB8AC3E}">
        <p14:creationId xmlns:p14="http://schemas.microsoft.com/office/powerpoint/2010/main" val="206205137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3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236">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36">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p:tmAbs val="0"/>
                                  </p:iterate>
                                  <p:childTnLst>
                                    <p:set>
                                      <p:cBhvr>
                                        <p:cTn id="21" fill="hold"/>
                                        <p:tgtEl>
                                          <p:spTgt spid="237"/>
                                        </p:tgtEl>
                                        <p:attrNameLst>
                                          <p:attrName>style.visibility</p:attrName>
                                        </p:attrNameLst>
                                      </p:cBhvr>
                                      <p:to>
                                        <p:strVal val="visible"/>
                                      </p:to>
                                    </p:set>
                                    <p:animEffect transition="in" filter="wipe(left)">
                                      <p:cBhvr>
                                        <p:cTn id="22"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build="p" bldLvl="5" animBg="1" advAuto="0"/>
      <p:bldP spid="23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 name="pasted-image.png"/>
          <p:cNvGrpSpPr/>
          <p:nvPr/>
        </p:nvGrpSpPr>
        <p:grpSpPr>
          <a:xfrm>
            <a:off x="2068711" y="1406426"/>
            <a:ext cx="8054578" cy="4196953"/>
            <a:chOff x="0" y="0"/>
            <a:chExt cx="11455400" cy="5969000"/>
          </a:xfrm>
        </p:grpSpPr>
        <p:pic>
          <p:nvPicPr>
            <p:cNvPr id="240" name="pasted-image.png" descr="pasted-image.png"/>
            <p:cNvPicPr>
              <a:picLocks noChangeAspect="1"/>
            </p:cNvPicPr>
            <p:nvPr/>
          </p:nvPicPr>
          <p:blipFill>
            <a:blip r:embed="rId2"/>
            <a:stretch>
              <a:fillRect/>
            </a:stretch>
          </p:blipFill>
          <p:spPr>
            <a:xfrm>
              <a:off x="139700" y="165100"/>
              <a:ext cx="11176000" cy="5638800"/>
            </a:xfrm>
            <a:prstGeom prst="rect">
              <a:avLst/>
            </a:prstGeom>
            <a:ln>
              <a:noFill/>
            </a:ln>
            <a:effectLst/>
          </p:spPr>
        </p:pic>
        <p:pic>
          <p:nvPicPr>
            <p:cNvPr id="239" name="pasted-image.png" descr="pasted-image.png"/>
            <p:cNvPicPr>
              <a:picLocks/>
            </p:cNvPicPr>
            <p:nvPr/>
          </p:nvPicPr>
          <p:blipFill>
            <a:blip r:embed="rId3"/>
            <a:stretch>
              <a:fillRect/>
            </a:stretch>
          </p:blipFill>
          <p:spPr>
            <a:xfrm>
              <a:off x="0" y="0"/>
              <a:ext cx="11455400" cy="5969000"/>
            </a:xfrm>
            <a:prstGeom prst="rect">
              <a:avLst/>
            </a:prstGeom>
            <a:effectLst/>
          </p:spPr>
        </p:pic>
      </p:grpSp>
    </p:spTree>
    <p:extLst>
      <p:ext uri="{BB962C8B-B14F-4D97-AF65-F5344CB8AC3E}">
        <p14:creationId xmlns:p14="http://schemas.microsoft.com/office/powerpoint/2010/main" val="3819967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pasted-image.png"/>
          <p:cNvGrpSpPr/>
          <p:nvPr/>
        </p:nvGrpSpPr>
        <p:grpSpPr>
          <a:xfrm>
            <a:off x="2055317" y="1334988"/>
            <a:ext cx="8081367" cy="4339828"/>
            <a:chOff x="0" y="0"/>
            <a:chExt cx="11493500" cy="6172200"/>
          </a:xfrm>
        </p:grpSpPr>
        <p:pic>
          <p:nvPicPr>
            <p:cNvPr id="244" name="pasted-image.png" descr="pasted-image.png"/>
            <p:cNvPicPr>
              <a:picLocks noChangeAspect="1"/>
            </p:cNvPicPr>
            <p:nvPr/>
          </p:nvPicPr>
          <p:blipFill>
            <a:blip r:embed="rId2"/>
            <a:stretch>
              <a:fillRect/>
            </a:stretch>
          </p:blipFill>
          <p:spPr>
            <a:xfrm>
              <a:off x="139700" y="165100"/>
              <a:ext cx="11214100" cy="5842000"/>
            </a:xfrm>
            <a:prstGeom prst="rect">
              <a:avLst/>
            </a:prstGeom>
            <a:ln>
              <a:noFill/>
            </a:ln>
            <a:effectLst/>
          </p:spPr>
        </p:pic>
        <p:pic>
          <p:nvPicPr>
            <p:cNvPr id="243" name="pasted-image.png" descr="pasted-image.png"/>
            <p:cNvPicPr>
              <a:picLocks/>
            </p:cNvPicPr>
            <p:nvPr/>
          </p:nvPicPr>
          <p:blipFill>
            <a:blip r:embed="rId3"/>
            <a:stretch>
              <a:fillRect/>
            </a:stretch>
          </p:blipFill>
          <p:spPr>
            <a:xfrm>
              <a:off x="0" y="0"/>
              <a:ext cx="11493500" cy="6172200"/>
            </a:xfrm>
            <a:prstGeom prst="rect">
              <a:avLst/>
            </a:prstGeom>
            <a:effectLst/>
          </p:spPr>
        </p:pic>
      </p:grpSp>
    </p:spTree>
    <p:extLst>
      <p:ext uri="{BB962C8B-B14F-4D97-AF65-F5344CB8AC3E}">
        <p14:creationId xmlns:p14="http://schemas.microsoft.com/office/powerpoint/2010/main" val="3694017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hat’s the Problem?"/>
          <p:cNvSpPr txBox="1">
            <a:spLocks noGrp="1"/>
          </p:cNvSpPr>
          <p:nvPr>
            <p:ph type="title"/>
          </p:nvPr>
        </p:nvSpPr>
        <p:spPr>
          <a:prstGeom prst="rect">
            <a:avLst/>
          </a:prstGeom>
        </p:spPr>
        <p:txBody>
          <a:bodyPr/>
          <a:lstStyle/>
          <a:p>
            <a:r>
              <a:t>What’s the Problem?</a:t>
            </a:r>
          </a:p>
        </p:txBody>
      </p:sp>
      <p:grpSp>
        <p:nvGrpSpPr>
          <p:cNvPr id="250" name="pasted-image.png"/>
          <p:cNvGrpSpPr/>
          <p:nvPr/>
        </p:nvGrpSpPr>
        <p:grpSpPr>
          <a:xfrm>
            <a:off x="2324521" y="2561894"/>
            <a:ext cx="7542959" cy="2787915"/>
            <a:chOff x="0" y="0"/>
            <a:chExt cx="10727762" cy="3965032"/>
          </a:xfrm>
        </p:grpSpPr>
        <p:pic>
          <p:nvPicPr>
            <p:cNvPr id="249" name="pasted-image.png" descr="pasted-image.png"/>
            <p:cNvPicPr>
              <a:picLocks noChangeAspect="1"/>
            </p:cNvPicPr>
            <p:nvPr/>
          </p:nvPicPr>
          <p:blipFill>
            <a:blip r:embed="rId2"/>
            <a:stretch>
              <a:fillRect/>
            </a:stretch>
          </p:blipFill>
          <p:spPr>
            <a:xfrm>
              <a:off x="139700" y="165100"/>
              <a:ext cx="10448363" cy="3634833"/>
            </a:xfrm>
            <a:prstGeom prst="rect">
              <a:avLst/>
            </a:prstGeom>
            <a:ln>
              <a:noFill/>
            </a:ln>
            <a:effectLst/>
          </p:spPr>
        </p:pic>
        <p:pic>
          <p:nvPicPr>
            <p:cNvPr id="248" name="pasted-image.png" descr="pasted-image.png"/>
            <p:cNvPicPr>
              <a:picLocks/>
            </p:cNvPicPr>
            <p:nvPr/>
          </p:nvPicPr>
          <p:blipFill>
            <a:blip r:embed="rId3"/>
            <a:stretch>
              <a:fillRect/>
            </a:stretch>
          </p:blipFill>
          <p:spPr>
            <a:xfrm>
              <a:off x="0" y="0"/>
              <a:ext cx="10727763" cy="3965033"/>
            </a:xfrm>
            <a:prstGeom prst="rect">
              <a:avLst/>
            </a:prstGeom>
            <a:effectLst/>
          </p:spPr>
        </p:pic>
      </p:grpSp>
    </p:spTree>
    <p:extLst>
      <p:ext uri="{BB962C8B-B14F-4D97-AF65-F5344CB8AC3E}">
        <p14:creationId xmlns:p14="http://schemas.microsoft.com/office/powerpoint/2010/main" val="167954816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pasted-image.png"/>
          <p:cNvGrpSpPr/>
          <p:nvPr/>
        </p:nvGrpSpPr>
        <p:grpSpPr>
          <a:xfrm>
            <a:off x="2303646" y="2022741"/>
            <a:ext cx="7584708" cy="2812518"/>
            <a:chOff x="0" y="0"/>
            <a:chExt cx="10787139" cy="4000024"/>
          </a:xfrm>
        </p:grpSpPr>
        <p:pic>
          <p:nvPicPr>
            <p:cNvPr id="253" name="pasted-image.png" descr="pasted-image.png"/>
            <p:cNvPicPr>
              <a:picLocks noChangeAspect="1"/>
            </p:cNvPicPr>
            <p:nvPr/>
          </p:nvPicPr>
          <p:blipFill>
            <a:blip r:embed="rId2"/>
            <a:stretch>
              <a:fillRect/>
            </a:stretch>
          </p:blipFill>
          <p:spPr>
            <a:xfrm>
              <a:off x="139700" y="165100"/>
              <a:ext cx="10507740" cy="3669825"/>
            </a:xfrm>
            <a:prstGeom prst="rect">
              <a:avLst/>
            </a:prstGeom>
            <a:ln>
              <a:noFill/>
            </a:ln>
            <a:effectLst/>
          </p:spPr>
        </p:pic>
        <p:pic>
          <p:nvPicPr>
            <p:cNvPr id="252" name="pasted-image.png" descr="pasted-image.png"/>
            <p:cNvPicPr>
              <a:picLocks/>
            </p:cNvPicPr>
            <p:nvPr/>
          </p:nvPicPr>
          <p:blipFill>
            <a:blip r:embed="rId3"/>
            <a:stretch>
              <a:fillRect/>
            </a:stretch>
          </p:blipFill>
          <p:spPr>
            <a:xfrm>
              <a:off x="0" y="0"/>
              <a:ext cx="10787140" cy="4000025"/>
            </a:xfrm>
            <a:prstGeom prst="rect">
              <a:avLst/>
            </a:prstGeom>
            <a:effectLst/>
          </p:spPr>
        </p:pic>
      </p:grpSp>
    </p:spTree>
    <p:extLst>
      <p:ext uri="{BB962C8B-B14F-4D97-AF65-F5344CB8AC3E}">
        <p14:creationId xmlns:p14="http://schemas.microsoft.com/office/powerpoint/2010/main" val="34952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olor Sequence"/>
          <p:cNvSpPr txBox="1">
            <a:spLocks noGrp="1"/>
          </p:cNvSpPr>
          <p:nvPr>
            <p:ph type="title"/>
          </p:nvPr>
        </p:nvSpPr>
        <p:spPr>
          <a:prstGeom prst="rect">
            <a:avLst/>
          </a:prstGeom>
        </p:spPr>
        <p:txBody>
          <a:bodyPr>
            <a:normAutofit/>
          </a:bodyPr>
          <a:lstStyle/>
          <a:p>
            <a:pPr lvl="1"/>
            <a:r>
              <a:rPr sz="4000" dirty="0"/>
              <a:t>Color </a:t>
            </a:r>
            <a:r>
              <a:rPr sz="4400" dirty="0"/>
              <a:t>Sequence</a:t>
            </a:r>
            <a:endParaRPr sz="4000" dirty="0"/>
          </a:p>
        </p:txBody>
      </p:sp>
      <p:sp>
        <p:nvSpPr>
          <p:cNvPr id="257" name="Color sequence are used in maps…"/>
          <p:cNvSpPr txBox="1">
            <a:spLocks noGrp="1"/>
          </p:cNvSpPr>
          <p:nvPr>
            <p:ph type="body" idx="1"/>
          </p:nvPr>
        </p:nvSpPr>
        <p:spPr>
          <a:prstGeom prst="rect">
            <a:avLst/>
          </a:prstGeom>
        </p:spPr>
        <p:txBody>
          <a:bodyPr/>
          <a:lstStyle/>
          <a:p>
            <a:r>
              <a:rPr dirty="0"/>
              <a:t>Color sequence are used in maps</a:t>
            </a:r>
          </a:p>
          <a:p>
            <a:pPr lvl="1"/>
            <a:r>
              <a:rPr dirty="0"/>
              <a:t>e.g., show cold temperature with blue color and hot with red or orange color</a:t>
            </a:r>
          </a:p>
          <a:p>
            <a:r>
              <a:rPr dirty="0"/>
              <a:t>It’s best to provide a sequence that spirals up through color space, starting off with a dark color and selecting a series of colors, each of which has higher luminance than the previous one</a:t>
            </a:r>
          </a:p>
        </p:txBody>
      </p:sp>
    </p:spTree>
    <p:extLst>
      <p:ext uri="{BB962C8B-B14F-4D97-AF65-F5344CB8AC3E}">
        <p14:creationId xmlns:p14="http://schemas.microsoft.com/office/powerpoint/2010/main" val="4276414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5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emantics of Color"/>
          <p:cNvSpPr txBox="1">
            <a:spLocks noGrp="1"/>
          </p:cNvSpPr>
          <p:nvPr>
            <p:ph type="title"/>
          </p:nvPr>
        </p:nvSpPr>
        <p:spPr>
          <a:prstGeom prst="rect">
            <a:avLst/>
          </a:prstGeom>
        </p:spPr>
        <p:txBody>
          <a:bodyPr/>
          <a:lstStyle/>
          <a:p>
            <a:r>
              <a:t>Semantics of Color</a:t>
            </a:r>
          </a:p>
        </p:txBody>
      </p:sp>
      <p:sp>
        <p:nvSpPr>
          <p:cNvPr id="260" name="Colors have different meanings in different cultures…"/>
          <p:cNvSpPr txBox="1">
            <a:spLocks noGrp="1"/>
          </p:cNvSpPr>
          <p:nvPr>
            <p:ph type="body" idx="1"/>
          </p:nvPr>
        </p:nvSpPr>
        <p:spPr>
          <a:prstGeom prst="rect">
            <a:avLst/>
          </a:prstGeom>
        </p:spPr>
        <p:txBody>
          <a:bodyPr/>
          <a:lstStyle/>
          <a:p>
            <a:r>
              <a:t>Colors have different meanings in different cultures</a:t>
            </a:r>
          </a:p>
          <a:p>
            <a:pPr lvl="1"/>
            <a:r>
              <a:t>White is color of mourning in many eastern countries while in western countries it’s black</a:t>
            </a:r>
          </a:p>
          <a:p>
            <a:r>
              <a:t>A few colors have established meanings</a:t>
            </a:r>
          </a:p>
          <a:p>
            <a:pPr lvl="1"/>
            <a:r>
              <a:t>Red is stop, green is go</a:t>
            </a:r>
          </a:p>
        </p:txBody>
      </p:sp>
    </p:spTree>
    <p:extLst>
      <p:ext uri="{BB962C8B-B14F-4D97-AF65-F5344CB8AC3E}">
        <p14:creationId xmlns:p14="http://schemas.microsoft.com/office/powerpoint/2010/main" val="390824809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For all but the simplest designs, the choice of a set of colors is a complex problem that typically involves tradeoffs…"/>
          <p:cNvSpPr txBox="1">
            <a:spLocks noGrp="1"/>
          </p:cNvSpPr>
          <p:nvPr>
            <p:ph type="body" idx="1"/>
          </p:nvPr>
        </p:nvSpPr>
        <p:spPr>
          <a:prstGeom prst="rect">
            <a:avLst/>
          </a:prstGeom>
        </p:spPr>
        <p:txBody>
          <a:bodyPr/>
          <a:lstStyle/>
          <a:p>
            <a:r>
              <a:t>For all but the simplest designs, the choice of a set of colors is a complex problem that typically involves tradeoffs</a:t>
            </a:r>
          </a:p>
          <a:p>
            <a:r>
              <a:t>As a rule of thumb, the most common and most important visual queries should be given the most weight</a:t>
            </a:r>
          </a:p>
          <a:p>
            <a:pPr lvl="1"/>
            <a:r>
              <a:t>The most distinctive hues should be reserved for the most commonly accessed symbols and patterns in a design</a:t>
            </a:r>
          </a:p>
        </p:txBody>
      </p:sp>
    </p:spTree>
    <p:extLst>
      <p:ext uri="{BB962C8B-B14F-4D97-AF65-F5344CB8AC3E}">
        <p14:creationId xmlns:p14="http://schemas.microsoft.com/office/powerpoint/2010/main" val="319277875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richromatic Theory"/>
          <p:cNvSpPr txBox="1">
            <a:spLocks noGrp="1"/>
          </p:cNvSpPr>
          <p:nvPr>
            <p:ph type="title"/>
          </p:nvPr>
        </p:nvSpPr>
        <p:spPr>
          <a:prstGeom prst="rect">
            <a:avLst/>
          </a:prstGeom>
        </p:spPr>
        <p:txBody>
          <a:bodyPr/>
          <a:lstStyle/>
          <a:p>
            <a:r>
              <a:rPr dirty="0"/>
              <a:t>Trichromatic Theory</a:t>
            </a:r>
          </a:p>
        </p:txBody>
      </p:sp>
      <p:sp>
        <p:nvSpPr>
          <p:cNvPr id="125" name="Normal color vision is based on the activity of three types of receptors, each with a different peak sensitivity."/>
          <p:cNvSpPr txBox="1"/>
          <p:nvPr/>
        </p:nvSpPr>
        <p:spPr>
          <a:xfrm>
            <a:off x="2175054" y="4284708"/>
            <a:ext cx="7841891" cy="8107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algn="ctr"/>
            <a:r>
              <a:rPr sz="2400" dirty="0"/>
              <a:t>Normal color vision is based on the activity of three types</a:t>
            </a:r>
            <a:endParaRPr lang="en-US" sz="2400" dirty="0"/>
          </a:p>
          <a:p>
            <a:pPr algn="ctr"/>
            <a:r>
              <a:rPr sz="2400" dirty="0"/>
              <a:t> of receptors, each with a different peak sensitivity.</a:t>
            </a:r>
          </a:p>
        </p:txBody>
      </p:sp>
    </p:spTree>
    <p:extLst>
      <p:ext uri="{BB962C8B-B14F-4D97-AF65-F5344CB8AC3E}">
        <p14:creationId xmlns:p14="http://schemas.microsoft.com/office/powerpoint/2010/main" val="290149894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How Eyes Deceive Us"/>
          <p:cNvSpPr txBox="1">
            <a:spLocks noGrp="1"/>
          </p:cNvSpPr>
          <p:nvPr>
            <p:ph type="title"/>
          </p:nvPr>
        </p:nvSpPr>
        <p:spPr>
          <a:prstGeom prst="rect">
            <a:avLst/>
          </a:prstGeom>
        </p:spPr>
        <p:txBody>
          <a:bodyPr/>
          <a:lstStyle/>
          <a:p>
            <a:r>
              <a:t>How Eyes Deceive Us</a:t>
            </a:r>
          </a:p>
        </p:txBody>
      </p:sp>
      <p:sp>
        <p:nvSpPr>
          <p:cNvPr id="266" name="https://www.youtube.com/watch?v=mf5otGNbkuc"/>
          <p:cNvSpPr txBox="1"/>
          <p:nvPr/>
        </p:nvSpPr>
        <p:spPr>
          <a:xfrm>
            <a:off x="2501658" y="6309304"/>
            <a:ext cx="3596177"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r>
              <a:rPr sz="1266"/>
              <a:t>https://www.youtube.com/watch?v=mf5otGNbkuc</a:t>
            </a:r>
          </a:p>
        </p:txBody>
      </p:sp>
      <p:sp>
        <p:nvSpPr>
          <p:cNvPr id="2" name="TextBox 1">
            <a:extLst>
              <a:ext uri="{FF2B5EF4-FFF2-40B4-BE49-F238E27FC236}">
                <a16:creationId xmlns:a16="http://schemas.microsoft.com/office/drawing/2014/main" id="{75AA3BF0-F2D8-BD43-8B1D-5F5C3461C78E}"/>
              </a:ext>
            </a:extLst>
          </p:cNvPr>
          <p:cNvSpPr txBox="1"/>
          <p:nvPr/>
        </p:nvSpPr>
        <p:spPr>
          <a:xfrm>
            <a:off x="2120393" y="4076388"/>
            <a:ext cx="7815025" cy="369332"/>
          </a:xfrm>
          <a:prstGeom prst="rect">
            <a:avLst/>
          </a:prstGeom>
          <a:noFill/>
        </p:spPr>
        <p:txBody>
          <a:bodyPr wrap="none" rtlCol="0">
            <a:spAutoFit/>
          </a:bodyPr>
          <a:lstStyle/>
          <a:p>
            <a:r>
              <a:rPr lang="en-US" dirty="0"/>
              <a:t>https://</a:t>
            </a:r>
            <a:r>
              <a:rPr lang="en-US" dirty="0" err="1"/>
              <a:t>www.ted.com</a:t>
            </a:r>
            <a:r>
              <a:rPr lang="en-US" dirty="0"/>
              <a:t>/talks/</a:t>
            </a:r>
            <a:r>
              <a:rPr lang="en-US" dirty="0" err="1"/>
              <a:t>beau_lotto_optical_illusions_show_how_we_see</a:t>
            </a:r>
            <a:endParaRPr lang="en-US" dirty="0"/>
          </a:p>
        </p:txBody>
      </p:sp>
    </p:spTree>
    <p:extLst>
      <p:ext uri="{BB962C8B-B14F-4D97-AF65-F5344CB8AC3E}">
        <p14:creationId xmlns:p14="http://schemas.microsoft.com/office/powerpoint/2010/main" val="37180804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pasted-image.png"/>
          <p:cNvGrpSpPr/>
          <p:nvPr/>
        </p:nvGrpSpPr>
        <p:grpSpPr>
          <a:xfrm>
            <a:off x="2872383" y="620614"/>
            <a:ext cx="6447234" cy="5616773"/>
            <a:chOff x="0" y="0"/>
            <a:chExt cx="9169400" cy="7988300"/>
          </a:xfrm>
        </p:grpSpPr>
        <p:pic>
          <p:nvPicPr>
            <p:cNvPr id="128" name="pasted-image.png" descr="pasted-image.png"/>
            <p:cNvPicPr>
              <a:picLocks noChangeAspect="1"/>
            </p:cNvPicPr>
            <p:nvPr/>
          </p:nvPicPr>
          <p:blipFill>
            <a:blip r:embed="rId2"/>
            <a:stretch>
              <a:fillRect/>
            </a:stretch>
          </p:blipFill>
          <p:spPr>
            <a:xfrm>
              <a:off x="139700" y="165100"/>
              <a:ext cx="8890000" cy="7658100"/>
            </a:xfrm>
            <a:prstGeom prst="rect">
              <a:avLst/>
            </a:prstGeom>
            <a:ln>
              <a:noFill/>
            </a:ln>
            <a:effectLst/>
          </p:spPr>
        </p:pic>
        <p:pic>
          <p:nvPicPr>
            <p:cNvPr id="127" name="pasted-image.png" descr="pasted-image.png"/>
            <p:cNvPicPr>
              <a:picLocks/>
            </p:cNvPicPr>
            <p:nvPr/>
          </p:nvPicPr>
          <p:blipFill>
            <a:blip r:embed="rId3"/>
            <a:stretch>
              <a:fillRect/>
            </a:stretch>
          </p:blipFill>
          <p:spPr>
            <a:xfrm>
              <a:off x="0" y="0"/>
              <a:ext cx="9169400" cy="7988300"/>
            </a:xfrm>
            <a:prstGeom prst="rect">
              <a:avLst/>
            </a:prstGeom>
            <a:effectLst/>
          </p:spPr>
        </p:pic>
      </p:grpSp>
    </p:spTree>
    <p:extLst>
      <p:ext uri="{BB962C8B-B14F-4D97-AF65-F5344CB8AC3E}">
        <p14:creationId xmlns:p14="http://schemas.microsoft.com/office/powerpoint/2010/main" val="70968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Why is this so Tough to Read?"/>
          <p:cNvSpPr txBox="1">
            <a:spLocks noGrp="1"/>
          </p:cNvSpPr>
          <p:nvPr>
            <p:ph type="title"/>
          </p:nvPr>
        </p:nvSpPr>
        <p:spPr>
          <a:xfrm>
            <a:off x="320330" y="651867"/>
            <a:ext cx="11551340" cy="1044774"/>
          </a:xfrm>
          <a:prstGeom prst="rect">
            <a:avLst/>
          </a:prstGeom>
        </p:spPr>
        <p:txBody>
          <a:bodyPr>
            <a:normAutofit fontScale="90000"/>
          </a:bodyPr>
          <a:lstStyle>
            <a:lvl1pPr>
              <a:defRPr sz="6400"/>
            </a:lvl1pPr>
          </a:lstStyle>
          <a:p>
            <a:r>
              <a:rPr dirty="0"/>
              <a:t>Why is this so </a:t>
            </a:r>
            <a:r>
              <a:rPr lang="en-US" dirty="0"/>
              <a:t>Hard</a:t>
            </a:r>
            <a:r>
              <a:rPr dirty="0"/>
              <a:t> to Read?</a:t>
            </a:r>
          </a:p>
        </p:txBody>
      </p:sp>
      <p:grpSp>
        <p:nvGrpSpPr>
          <p:cNvPr id="134" name="pasted-image.png"/>
          <p:cNvGrpSpPr/>
          <p:nvPr/>
        </p:nvGrpSpPr>
        <p:grpSpPr>
          <a:xfrm>
            <a:off x="3336727" y="2192238"/>
            <a:ext cx="5518547" cy="1651992"/>
            <a:chOff x="0" y="0"/>
            <a:chExt cx="7848600" cy="2349500"/>
          </a:xfrm>
        </p:grpSpPr>
        <p:pic>
          <p:nvPicPr>
            <p:cNvPr id="133" name="pasted-image.png" descr="pasted-image.png"/>
            <p:cNvPicPr>
              <a:picLocks noChangeAspect="1"/>
            </p:cNvPicPr>
            <p:nvPr/>
          </p:nvPicPr>
          <p:blipFill>
            <a:blip r:embed="rId2"/>
            <a:stretch>
              <a:fillRect/>
            </a:stretch>
          </p:blipFill>
          <p:spPr>
            <a:xfrm>
              <a:off x="139700" y="165100"/>
              <a:ext cx="7569200" cy="2019300"/>
            </a:xfrm>
            <a:prstGeom prst="rect">
              <a:avLst/>
            </a:prstGeom>
            <a:ln>
              <a:noFill/>
            </a:ln>
            <a:effectLst/>
          </p:spPr>
        </p:pic>
        <p:pic>
          <p:nvPicPr>
            <p:cNvPr id="132" name="pasted-image.png" descr="pasted-image.png"/>
            <p:cNvPicPr>
              <a:picLocks/>
            </p:cNvPicPr>
            <p:nvPr/>
          </p:nvPicPr>
          <p:blipFill>
            <a:blip r:embed="rId3"/>
            <a:stretch>
              <a:fillRect/>
            </a:stretch>
          </p:blipFill>
          <p:spPr>
            <a:xfrm>
              <a:off x="0" y="0"/>
              <a:ext cx="7848600" cy="2349500"/>
            </a:xfrm>
            <a:prstGeom prst="rect">
              <a:avLst/>
            </a:prstGeom>
            <a:effectLst/>
          </p:spPr>
        </p:pic>
      </p:grpSp>
      <p:grpSp>
        <p:nvGrpSpPr>
          <p:cNvPr id="137" name="pasted-image.png"/>
          <p:cNvGrpSpPr/>
          <p:nvPr/>
        </p:nvGrpSpPr>
        <p:grpSpPr>
          <a:xfrm>
            <a:off x="3426024" y="4415730"/>
            <a:ext cx="5339953" cy="1384102"/>
            <a:chOff x="0" y="0"/>
            <a:chExt cx="7594600" cy="1968500"/>
          </a:xfrm>
        </p:grpSpPr>
        <p:pic>
          <p:nvPicPr>
            <p:cNvPr id="136" name="pasted-image.png" descr="pasted-image.png"/>
            <p:cNvPicPr>
              <a:picLocks noChangeAspect="1"/>
            </p:cNvPicPr>
            <p:nvPr/>
          </p:nvPicPr>
          <p:blipFill>
            <a:blip r:embed="rId4"/>
            <a:stretch>
              <a:fillRect/>
            </a:stretch>
          </p:blipFill>
          <p:spPr>
            <a:xfrm>
              <a:off x="139700" y="165100"/>
              <a:ext cx="7315200" cy="1638300"/>
            </a:xfrm>
            <a:prstGeom prst="rect">
              <a:avLst/>
            </a:prstGeom>
            <a:ln>
              <a:noFill/>
            </a:ln>
            <a:effectLst/>
          </p:spPr>
        </p:pic>
        <p:pic>
          <p:nvPicPr>
            <p:cNvPr id="135" name="pasted-image.png" descr="pasted-image.png"/>
            <p:cNvPicPr>
              <a:picLocks/>
            </p:cNvPicPr>
            <p:nvPr/>
          </p:nvPicPr>
          <p:blipFill>
            <a:blip r:embed="rId5"/>
            <a:stretch>
              <a:fillRect/>
            </a:stretch>
          </p:blipFill>
          <p:spPr>
            <a:xfrm>
              <a:off x="0" y="0"/>
              <a:ext cx="7594600" cy="1968500"/>
            </a:xfrm>
            <a:prstGeom prst="rect">
              <a:avLst/>
            </a:prstGeom>
            <a:effectLst/>
          </p:spPr>
        </p:pic>
      </p:grpSp>
    </p:spTree>
    <p:extLst>
      <p:ext uri="{BB962C8B-B14F-4D97-AF65-F5344CB8AC3E}">
        <p14:creationId xmlns:p14="http://schemas.microsoft.com/office/powerpoint/2010/main" val="160057220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Or why is this so Easy to Read?"/>
          <p:cNvSpPr txBox="1">
            <a:spLocks noGrp="1"/>
          </p:cNvSpPr>
          <p:nvPr>
            <p:ph type="title"/>
          </p:nvPr>
        </p:nvSpPr>
        <p:spPr>
          <a:xfrm>
            <a:off x="311426" y="391587"/>
            <a:ext cx="11569148" cy="1518047"/>
          </a:xfrm>
          <a:prstGeom prst="rect">
            <a:avLst/>
          </a:prstGeom>
        </p:spPr>
        <p:txBody>
          <a:bodyPr>
            <a:normAutofit fontScale="90000"/>
          </a:bodyPr>
          <a:lstStyle>
            <a:lvl1pPr>
              <a:defRPr sz="6400"/>
            </a:lvl1pPr>
          </a:lstStyle>
          <a:p>
            <a:r>
              <a:rPr dirty="0"/>
              <a:t>Or why is this so Easy to Read?</a:t>
            </a:r>
          </a:p>
        </p:txBody>
      </p:sp>
      <p:grpSp>
        <p:nvGrpSpPr>
          <p:cNvPr id="142" name="pasted-image.png"/>
          <p:cNvGrpSpPr/>
          <p:nvPr/>
        </p:nvGrpSpPr>
        <p:grpSpPr>
          <a:xfrm>
            <a:off x="3403699" y="2089547"/>
            <a:ext cx="5384602" cy="1571625"/>
            <a:chOff x="0" y="0"/>
            <a:chExt cx="7658100" cy="2235200"/>
          </a:xfrm>
        </p:grpSpPr>
        <p:pic>
          <p:nvPicPr>
            <p:cNvPr id="141" name="pasted-image.png" descr="pasted-image.png"/>
            <p:cNvPicPr>
              <a:picLocks noChangeAspect="1"/>
            </p:cNvPicPr>
            <p:nvPr/>
          </p:nvPicPr>
          <p:blipFill>
            <a:blip r:embed="rId2"/>
            <a:stretch>
              <a:fillRect/>
            </a:stretch>
          </p:blipFill>
          <p:spPr>
            <a:xfrm>
              <a:off x="139700" y="165100"/>
              <a:ext cx="7378700" cy="1905000"/>
            </a:xfrm>
            <a:prstGeom prst="rect">
              <a:avLst/>
            </a:prstGeom>
            <a:ln>
              <a:noFill/>
            </a:ln>
            <a:effectLst/>
          </p:spPr>
        </p:pic>
        <p:pic>
          <p:nvPicPr>
            <p:cNvPr id="140" name="pasted-image.png" descr="pasted-image.png"/>
            <p:cNvPicPr>
              <a:picLocks/>
            </p:cNvPicPr>
            <p:nvPr/>
          </p:nvPicPr>
          <p:blipFill>
            <a:blip r:embed="rId3"/>
            <a:stretch>
              <a:fillRect/>
            </a:stretch>
          </p:blipFill>
          <p:spPr>
            <a:xfrm>
              <a:off x="0" y="0"/>
              <a:ext cx="7658100" cy="2235200"/>
            </a:xfrm>
            <a:prstGeom prst="rect">
              <a:avLst/>
            </a:prstGeom>
            <a:effectLst/>
          </p:spPr>
        </p:pic>
      </p:grpSp>
      <p:grpSp>
        <p:nvGrpSpPr>
          <p:cNvPr id="145" name="pasted-image.png"/>
          <p:cNvGrpSpPr/>
          <p:nvPr/>
        </p:nvGrpSpPr>
        <p:grpSpPr>
          <a:xfrm>
            <a:off x="3359051" y="4339828"/>
            <a:ext cx="5473898" cy="1643063"/>
            <a:chOff x="0" y="0"/>
            <a:chExt cx="7785100" cy="2336800"/>
          </a:xfrm>
        </p:grpSpPr>
        <p:pic>
          <p:nvPicPr>
            <p:cNvPr id="144" name="pasted-image.png" descr="pasted-image.png"/>
            <p:cNvPicPr>
              <a:picLocks noChangeAspect="1"/>
            </p:cNvPicPr>
            <p:nvPr/>
          </p:nvPicPr>
          <p:blipFill>
            <a:blip r:embed="rId4"/>
            <a:stretch>
              <a:fillRect/>
            </a:stretch>
          </p:blipFill>
          <p:spPr>
            <a:xfrm>
              <a:off x="139700" y="165100"/>
              <a:ext cx="7505700" cy="2006600"/>
            </a:xfrm>
            <a:prstGeom prst="rect">
              <a:avLst/>
            </a:prstGeom>
            <a:ln>
              <a:noFill/>
            </a:ln>
            <a:effectLst/>
          </p:spPr>
        </p:pic>
        <p:pic>
          <p:nvPicPr>
            <p:cNvPr id="143" name="pasted-image.png" descr="pasted-image.png"/>
            <p:cNvPicPr>
              <a:picLocks/>
            </p:cNvPicPr>
            <p:nvPr/>
          </p:nvPicPr>
          <p:blipFill>
            <a:blip r:embed="rId5"/>
            <a:stretch>
              <a:fillRect/>
            </a:stretch>
          </p:blipFill>
          <p:spPr>
            <a:xfrm>
              <a:off x="0" y="0"/>
              <a:ext cx="7785100" cy="2336800"/>
            </a:xfrm>
            <a:prstGeom prst="rect">
              <a:avLst/>
            </a:prstGeom>
            <a:effectLst/>
          </p:spPr>
        </p:pic>
      </p:grpSp>
    </p:spTree>
    <p:extLst>
      <p:ext uri="{BB962C8B-B14F-4D97-AF65-F5344CB8AC3E}">
        <p14:creationId xmlns:p14="http://schemas.microsoft.com/office/powerpoint/2010/main" val="135697578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here are far fewer blue cones than green or red cones…"/>
          <p:cNvSpPr txBox="1">
            <a:spLocks noGrp="1"/>
          </p:cNvSpPr>
          <p:nvPr>
            <p:ph type="title"/>
          </p:nvPr>
        </p:nvSpPr>
        <p:spPr>
          <a:prstGeom prst="rect">
            <a:avLst/>
          </a:prstGeom>
        </p:spPr>
        <p:txBody>
          <a:bodyPr>
            <a:normAutofit fontScale="90000"/>
          </a:bodyPr>
          <a:lstStyle/>
          <a:p>
            <a:pPr defTabSz="303956">
              <a:defRPr sz="5920"/>
            </a:pPr>
            <a:r>
              <a:t>There are far fewer blue cones than green or red cones </a:t>
            </a:r>
          </a:p>
          <a:p>
            <a:pPr defTabSz="303956">
              <a:defRPr sz="5920"/>
            </a:pPr>
            <a:r>
              <a:t>(only about 5% blue cones)</a:t>
            </a:r>
          </a:p>
        </p:txBody>
      </p:sp>
    </p:spTree>
    <p:extLst>
      <p:ext uri="{BB962C8B-B14F-4D97-AF65-F5344CB8AC3E}">
        <p14:creationId xmlns:p14="http://schemas.microsoft.com/office/powerpoint/2010/main" val="77342397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Cones.gif"/>
          <p:cNvGrpSpPr/>
          <p:nvPr/>
        </p:nvGrpSpPr>
        <p:grpSpPr>
          <a:xfrm>
            <a:off x="2569461" y="2078722"/>
            <a:ext cx="7053078" cy="2700557"/>
            <a:chOff x="0" y="0"/>
            <a:chExt cx="10031043" cy="3840791"/>
          </a:xfrm>
        </p:grpSpPr>
        <p:pic>
          <p:nvPicPr>
            <p:cNvPr id="150" name="Cones.gif" descr="Cones.gif"/>
            <p:cNvPicPr>
              <a:picLocks noChangeAspect="1"/>
            </p:cNvPicPr>
            <p:nvPr/>
          </p:nvPicPr>
          <p:blipFill>
            <a:blip r:embed="rId2"/>
            <a:stretch>
              <a:fillRect/>
            </a:stretch>
          </p:blipFill>
          <p:spPr>
            <a:xfrm>
              <a:off x="139700" y="165100"/>
              <a:ext cx="9751644" cy="3510592"/>
            </a:xfrm>
            <a:prstGeom prst="rect">
              <a:avLst/>
            </a:prstGeom>
            <a:ln>
              <a:noFill/>
            </a:ln>
            <a:effectLst/>
          </p:spPr>
        </p:pic>
        <p:pic>
          <p:nvPicPr>
            <p:cNvPr id="149" name="Cones.gif" descr="Cones.gif"/>
            <p:cNvPicPr>
              <a:picLocks/>
            </p:cNvPicPr>
            <p:nvPr/>
          </p:nvPicPr>
          <p:blipFill>
            <a:blip r:embed="rId3"/>
            <a:stretch>
              <a:fillRect/>
            </a:stretch>
          </p:blipFill>
          <p:spPr>
            <a:xfrm>
              <a:off x="0" y="0"/>
              <a:ext cx="10031044" cy="3840792"/>
            </a:xfrm>
            <a:prstGeom prst="rect">
              <a:avLst/>
            </a:prstGeom>
            <a:effectLst/>
          </p:spPr>
        </p:pic>
      </p:grpSp>
      <p:sp>
        <p:nvSpPr>
          <p:cNvPr id="152" name="From the following article:…"/>
          <p:cNvSpPr txBox="1"/>
          <p:nvPr/>
        </p:nvSpPr>
        <p:spPr>
          <a:xfrm>
            <a:off x="3665046" y="5135475"/>
            <a:ext cx="4861908" cy="104612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l">
              <a:defRPr sz="1800"/>
            </a:pPr>
            <a:r>
              <a:rPr sz="1266" dirty="0"/>
              <a:t>From the following article:</a:t>
            </a:r>
          </a:p>
          <a:p>
            <a:pPr algn="l">
              <a:defRPr sz="1800"/>
            </a:pPr>
            <a:r>
              <a:rPr sz="1266" dirty="0"/>
              <a:t>The arrangement of the three cone classes in the living human eye</a:t>
            </a:r>
          </a:p>
          <a:p>
            <a:pPr algn="l">
              <a:defRPr sz="1800"/>
            </a:pPr>
            <a:r>
              <a:rPr sz="1266" dirty="0"/>
              <a:t>Austin </a:t>
            </a:r>
            <a:r>
              <a:rPr sz="1266" dirty="0" err="1"/>
              <a:t>Roorda</a:t>
            </a:r>
            <a:r>
              <a:rPr sz="1266" dirty="0"/>
              <a:t> and David R. Williams</a:t>
            </a:r>
          </a:p>
          <a:p>
            <a:pPr algn="l">
              <a:defRPr sz="1800"/>
            </a:pPr>
            <a:r>
              <a:rPr sz="1266" dirty="0"/>
              <a:t>Nature 397, 520-522(11 February 1999)</a:t>
            </a:r>
          </a:p>
          <a:p>
            <a:pPr algn="l">
              <a:defRPr sz="1800"/>
            </a:pPr>
            <a:r>
              <a:rPr sz="1266" dirty="0"/>
              <a:t>doi:10.1038/17383</a:t>
            </a:r>
          </a:p>
        </p:txBody>
      </p:sp>
    </p:spTree>
    <p:extLst>
      <p:ext uri="{BB962C8B-B14F-4D97-AF65-F5344CB8AC3E}">
        <p14:creationId xmlns:p14="http://schemas.microsoft.com/office/powerpoint/2010/main" val="68616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 Few Implications"/>
          <p:cNvSpPr txBox="1">
            <a:spLocks noGrp="1"/>
          </p:cNvSpPr>
          <p:nvPr>
            <p:ph type="title"/>
          </p:nvPr>
        </p:nvSpPr>
        <p:spPr>
          <a:prstGeom prst="rect">
            <a:avLst/>
          </a:prstGeom>
        </p:spPr>
        <p:txBody>
          <a:bodyPr/>
          <a:lstStyle/>
          <a:p>
            <a:r>
              <a:rPr dirty="0"/>
              <a:t>A Few Implications</a:t>
            </a:r>
          </a:p>
        </p:txBody>
      </p:sp>
      <p:sp>
        <p:nvSpPr>
          <p:cNvPr id="2" name="TextBox 1">
            <a:extLst>
              <a:ext uri="{FF2B5EF4-FFF2-40B4-BE49-F238E27FC236}">
                <a16:creationId xmlns:a16="http://schemas.microsoft.com/office/drawing/2014/main" id="{F500C743-2C4E-7C44-A52B-56BBB95F4BA9}"/>
              </a:ext>
            </a:extLst>
          </p:cNvPr>
          <p:cNvSpPr txBox="1"/>
          <p:nvPr/>
        </p:nvSpPr>
        <p:spPr>
          <a:xfrm>
            <a:off x="2851825" y="4220528"/>
            <a:ext cx="6488349" cy="369332"/>
          </a:xfrm>
          <a:prstGeom prst="rect">
            <a:avLst/>
          </a:prstGeom>
          <a:noFill/>
        </p:spPr>
        <p:txBody>
          <a:bodyPr wrap="square" rtlCol="0">
            <a:spAutoFit/>
          </a:bodyPr>
          <a:lstStyle/>
          <a:p>
            <a:r>
              <a:rPr lang="en-US" dirty="0"/>
              <a:t>Taken from “Visual Thinking for Design” by Prof. Colin Ware</a:t>
            </a:r>
          </a:p>
        </p:txBody>
      </p:sp>
      <p:sp>
        <p:nvSpPr>
          <p:cNvPr id="3" name="TextBox 2">
            <a:extLst>
              <a:ext uri="{FF2B5EF4-FFF2-40B4-BE49-F238E27FC236}">
                <a16:creationId xmlns:a16="http://schemas.microsoft.com/office/drawing/2014/main" id="{97D99602-7C8A-9D44-96C8-6DCC981B3172}"/>
              </a:ext>
            </a:extLst>
          </p:cNvPr>
          <p:cNvSpPr txBox="1"/>
          <p:nvPr/>
        </p:nvSpPr>
        <p:spPr>
          <a:xfrm>
            <a:off x="1749264" y="4727643"/>
            <a:ext cx="8693470" cy="369332"/>
          </a:xfrm>
          <a:prstGeom prst="rect">
            <a:avLst/>
          </a:prstGeom>
          <a:noFill/>
        </p:spPr>
        <p:txBody>
          <a:bodyPr wrap="none" rtlCol="0">
            <a:spAutoFit/>
          </a:bodyPr>
          <a:lstStyle/>
          <a:p>
            <a:r>
              <a:rPr lang="en-US" dirty="0"/>
              <a:t>https://</a:t>
            </a:r>
            <a:r>
              <a:rPr lang="en-US" dirty="0" err="1"/>
              <a:t>www.amazon.com</a:t>
            </a:r>
            <a:r>
              <a:rPr lang="en-US" dirty="0"/>
              <a:t>/</a:t>
            </a:r>
            <a:r>
              <a:rPr lang="en-US" dirty="0" err="1"/>
              <a:t>gp</a:t>
            </a:r>
            <a:r>
              <a:rPr lang="en-US" dirty="0"/>
              <a:t>/product/B006NVY448/ref=dbs_a_def_rwt_bibl_vppi_i0</a:t>
            </a:r>
          </a:p>
        </p:txBody>
      </p:sp>
    </p:spTree>
    <p:extLst>
      <p:ext uri="{BB962C8B-B14F-4D97-AF65-F5344CB8AC3E}">
        <p14:creationId xmlns:p14="http://schemas.microsoft.com/office/powerpoint/2010/main" val="1751424485"/>
      </p:ext>
    </p:extLst>
  </p:cSld>
  <p:clrMapOvr>
    <a:masterClrMapping/>
  </p:clrMapOvr>
  <p:transition spd="med"/>
</p:sld>
</file>

<file path=ppt/theme/theme1.xml><?xml version="1.0" encoding="utf-8"?>
<a:theme xmlns:a="http://schemas.openxmlformats.org/drawingml/2006/main" name="Office Theme">
  <a:themeElements>
    <a:clrScheme name="UTSA">
      <a:dk1>
        <a:srgbClr val="002244"/>
      </a:dk1>
      <a:lt1>
        <a:sysClr val="window" lastClr="FFFFFF"/>
      </a:lt1>
      <a:dk2>
        <a:srgbClr val="002244"/>
      </a:dk2>
      <a:lt2>
        <a:srgbClr val="D5D2CA"/>
      </a:lt2>
      <a:accent1>
        <a:srgbClr val="F26000"/>
      </a:accent1>
      <a:accent2>
        <a:srgbClr val="F3EC7A"/>
      </a:accent2>
      <a:accent3>
        <a:srgbClr val="A4B7B8"/>
      </a:accent3>
      <a:accent4>
        <a:srgbClr val="ABC785"/>
      </a:accent4>
      <a:accent5>
        <a:srgbClr val="156570"/>
      </a:accent5>
      <a:accent6>
        <a:srgbClr val="9DBCB0"/>
      </a:accent6>
      <a:hlink>
        <a:srgbClr val="F26000"/>
      </a:hlink>
      <a:folHlink>
        <a:srgbClr val="F2A26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EE_presentation-template_16x9" id="{B209C7E5-1E29-8B4C-A384-543E3232ACD4}" vid="{B9B3796D-C13A-B54B-80F6-507B7843C3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9e08ca3d-02e5-49e5-ac3f-ddf65e9d53cb">NYC5UXAAA45M-5-55</_dlc_DocId>
    <_dlc_DocIdUrl xmlns="9e08ca3d-02e5-49e5-ac3f-ddf65e9d53cb">
      <Url>https://utsacloud.sharepoint.com/sites/vper/branding/_layouts/15/DocIdRedir.aspx?ID=NYC5UXAAA45M-5-55</Url>
      <Description>NYC5UXAAA45M-5-55</Description>
    </_dlc_DocIdUrl>
    <SharedWithUsers xmlns="ea33289b-e463-45d0-b152-6ca9771e771e">
      <UserInfo>
        <DisplayName>Kevin McCollom</DisplayName>
        <AccountId>297</AccountId>
        <AccountType/>
      </UserInfo>
      <UserInfo>
        <DisplayName>Deborah Silliman</DisplayName>
        <AccountId>516</AccountId>
        <AccountType/>
      </UserInfo>
      <UserInfo>
        <DisplayName>Kayla Larsen</DisplayName>
        <AccountId>669</AccountId>
        <AccountType/>
      </UserInfo>
      <UserInfo>
        <DisplayName>Oyinkansola Adeoye</DisplayName>
        <AccountId>1196</AccountId>
        <AccountType/>
      </UserInfo>
      <UserInfo>
        <DisplayName>Cerise Edmonds</DisplayName>
        <AccountId>732</AccountId>
        <AccountType/>
      </UserInfo>
      <UserInfo>
        <DisplayName>Raitza Garcia</DisplayName>
        <AccountId>1478</AccountId>
        <AccountType/>
      </UserInfo>
      <UserInfo>
        <DisplayName>Liliana Gomez</DisplayName>
        <AccountId>201</AccountId>
        <AccountType/>
      </UserInfo>
      <UserInfo>
        <DisplayName>Rebecca Palomo</DisplayName>
        <AccountId>2020</AccountId>
        <AccountType/>
      </UserInfo>
      <UserInfo>
        <DisplayName>Herbert Ganey</DisplayName>
        <AccountId>2047</AccountId>
        <AccountType/>
      </UserInfo>
      <UserInfo>
        <DisplayName>Biran Jallow</DisplayName>
        <AccountId>2242</AccountId>
        <AccountType/>
      </UserInfo>
      <UserInfo>
        <DisplayName>Jennifer Evetts</DisplayName>
        <AccountId>2244</AccountId>
        <AccountType/>
      </UserInfo>
      <UserInfo>
        <DisplayName>Daniela Sanchez</DisplayName>
        <AccountId>2305</AccountId>
        <AccountType/>
      </UserInfo>
      <UserInfo>
        <DisplayName>David Nguyen</DisplayName>
        <AccountId>2065</AccountId>
        <AccountType/>
      </UserInfo>
      <UserInfo>
        <DisplayName>Ana Alvarez</DisplayName>
        <AccountId>812</AccountId>
        <AccountType/>
      </UserInfo>
      <UserInfo>
        <DisplayName>Liz Rockstroh</DisplayName>
        <AccountId>1900</AccountId>
        <AccountType/>
      </UserInfo>
    </SharedWithUsers>
    <LastSharedByUser xmlns="ea33289b-e463-45d0-b152-6ca9771e771e">oyinkansola.adeoye@utsa.edu</LastSharedByUser>
    <LastSharedByTime xmlns="ea33289b-e463-45d0-b152-6ca9771e771e">2016-04-27T03:47:28+00:00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1329F619BF3F44A9372EA4393708BFF" ma:contentTypeVersion="10" ma:contentTypeDescription="Create a new document." ma:contentTypeScope="" ma:versionID="939baccfd92605925360e64c8c683992">
  <xsd:schema xmlns:xsd="http://www.w3.org/2001/XMLSchema" xmlns:xs="http://www.w3.org/2001/XMLSchema" xmlns:p="http://schemas.microsoft.com/office/2006/metadata/properties" xmlns:ns2="9e08ca3d-02e5-49e5-ac3f-ddf65e9d53cb" xmlns:ns3="ea33289b-e463-45d0-b152-6ca9771e771e" xmlns:ns4="e99ea873-ec20-48cf-a309-84fee3f36cab" targetNamespace="http://schemas.microsoft.com/office/2006/metadata/properties" ma:root="true" ma:fieldsID="35154622c03efc41dc6b9da2cada633a" ns2:_="" ns3:_="" ns4:_="">
    <xsd:import namespace="9e08ca3d-02e5-49e5-ac3f-ddf65e9d53cb"/>
    <xsd:import namespace="ea33289b-e463-45d0-b152-6ca9771e771e"/>
    <xsd:import namespace="e99ea873-ec20-48cf-a309-84fee3f36ca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08ca3d-02e5-49e5-ac3f-ddf65e9d53c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a33289b-e463-45d0-b152-6ca9771e771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99ea873-ec20-48cf-a309-84fee3f36cab"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0978E03-AC80-468F-92C7-DE81D3A2F261}">
  <ds:schemaRefs>
    <ds:schemaRef ds:uri="http://schemas.microsoft.com/sharepoint/v3/contenttype/forms"/>
  </ds:schemaRefs>
</ds:datastoreItem>
</file>

<file path=customXml/itemProps2.xml><?xml version="1.0" encoding="utf-8"?>
<ds:datastoreItem xmlns:ds="http://schemas.openxmlformats.org/officeDocument/2006/customXml" ds:itemID="{21050EF4-0C88-4619-B3BE-F222C61E7F29}">
  <ds:schemaRefs>
    <ds:schemaRef ds:uri="http://www.w3.org/XML/1998/namespace"/>
    <ds:schemaRef ds:uri="http://schemas.openxmlformats.org/package/2006/metadata/core-properties"/>
    <ds:schemaRef ds:uri="9e08ca3d-02e5-49e5-ac3f-ddf65e9d53cb"/>
    <ds:schemaRef ds:uri="http://schemas.microsoft.com/office/2006/documentManagement/types"/>
    <ds:schemaRef ds:uri="http://purl.org/dc/dcmitype/"/>
    <ds:schemaRef ds:uri="ea33289b-e463-45d0-b152-6ca9771e771e"/>
    <ds:schemaRef ds:uri="http://purl.org/dc/elements/1.1/"/>
    <ds:schemaRef ds:uri="http://purl.org/dc/terms/"/>
    <ds:schemaRef ds:uri="http://schemas.microsoft.com/office/infopath/2007/PartnerControls"/>
    <ds:schemaRef ds:uri="e99ea873-ec20-48cf-a309-84fee3f36cab"/>
    <ds:schemaRef ds:uri="http://schemas.microsoft.com/office/2006/metadata/properties"/>
  </ds:schemaRefs>
</ds:datastoreItem>
</file>

<file path=customXml/itemProps3.xml><?xml version="1.0" encoding="utf-8"?>
<ds:datastoreItem xmlns:ds="http://schemas.openxmlformats.org/officeDocument/2006/customXml" ds:itemID="{C362C4AD-04DD-4406-A155-0D570CA669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08ca3d-02e5-49e5-ac3f-ddf65e9d53cb"/>
    <ds:schemaRef ds:uri="ea33289b-e463-45d0-b152-6ca9771e771e"/>
    <ds:schemaRef ds:uri="e99ea873-ec20-48cf-a309-84fee3f36c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73301F5-3D44-4DDC-90B3-43B57C2BE36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Office Theme</Template>
  <TotalTime>55</TotalTime>
  <Words>549</Words>
  <Application>Microsoft Macintosh PowerPoint</Application>
  <PresentationFormat>Widescreen</PresentationFormat>
  <Paragraphs>55</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Helvetica</vt:lpstr>
      <vt:lpstr>Office Theme</vt:lpstr>
      <vt:lpstr>Colors</vt:lpstr>
      <vt:lpstr>PowerPoint Presentation</vt:lpstr>
      <vt:lpstr>Trichromatic Theory</vt:lpstr>
      <vt:lpstr>PowerPoint Presentation</vt:lpstr>
      <vt:lpstr>Why is this so Hard to Read?</vt:lpstr>
      <vt:lpstr>Or why is this so Easy to Read?</vt:lpstr>
      <vt:lpstr>There are far fewer blue cones than green or red cones  (only about 5% blue cones)</vt:lpstr>
      <vt:lpstr>PowerPoint Presentation</vt:lpstr>
      <vt:lpstr>A Few Implications</vt:lpstr>
      <vt:lpstr>PowerPoint Presentation</vt:lpstr>
      <vt:lpstr>Sensitivity to Spatial Detail</vt:lpstr>
      <vt:lpstr>PowerPoint Presentation</vt:lpstr>
      <vt:lpstr>PowerPoint Presentation</vt:lpstr>
      <vt:lpstr>Shape from Shading</vt:lpstr>
      <vt:lpstr>Sharpening</vt:lpstr>
      <vt:lpstr>Color Segmentation</vt:lpstr>
      <vt:lpstr>Color Blindness</vt:lpstr>
      <vt:lpstr>Design Implications</vt:lpstr>
      <vt:lpstr>Showing Detail</vt:lpstr>
      <vt:lpstr>PowerPoint Presentation</vt:lpstr>
      <vt:lpstr>Color Coding Information</vt:lpstr>
      <vt:lpstr>PowerPoint Presentation</vt:lpstr>
      <vt:lpstr>PowerPoint Presentation</vt:lpstr>
      <vt:lpstr>PowerPoint Presentation</vt:lpstr>
      <vt:lpstr>What’s the Problem?</vt:lpstr>
      <vt:lpstr>PowerPoint Presentation</vt:lpstr>
      <vt:lpstr>Color Sequence</vt:lpstr>
      <vt:lpstr>Semantics of Color</vt:lpstr>
      <vt:lpstr>PowerPoint Presentation</vt:lpstr>
      <vt:lpstr>How Eyes Deceive Us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Colors</dc:title>
  <dc:creator>Ashwin Malshe</dc:creator>
  <cp:lastModifiedBy>Ashwin Malshe</cp:lastModifiedBy>
  <cp:revision>9</cp:revision>
  <dcterms:created xsi:type="dcterms:W3CDTF">2020-03-17T18:52:46Z</dcterms:created>
  <dcterms:modified xsi:type="dcterms:W3CDTF">2020-09-15T18:15:04Z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0x010100E1329F619BF3F44A9372EA4393708BFF</vt:lpwstr>
  </property>
  <property fmtid="{D5CDD505-2E9C-101B-9397-08002B2CF9AE}" pid="3" name="URL">
    <vt:lpwstr/>
  </property>
  <property fmtid="{D5CDD505-2E9C-101B-9397-08002B2CF9AE}" pid="4" name="DocumentSetDescription">
    <vt:lpwstr/>
  </property>
  <property fmtid="{D5CDD505-2E9C-101B-9397-08002B2CF9AE}" pid="5" name="_dlc_DocIdItemGuid">
    <vt:lpwstr>53d51fd0-922d-4dc6-a03e-88f407432a63</vt:lpwstr>
  </property>
</Properties>
</file>